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5143500" type="screen16x9"/>
  <p:notesSz cx="9144000" cy="5143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42" d="100"/>
          <a:sy n="142" d="100"/>
        </p:scale>
        <p:origin x="760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B239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B239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B239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B239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28383" y="103266"/>
            <a:ext cx="4123470" cy="24095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1942" y="1096771"/>
            <a:ext cx="6142990" cy="565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B239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8591" y="1642364"/>
            <a:ext cx="6452234" cy="1637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B2399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188591" y="1642364"/>
            <a:ext cx="6452234" cy="1113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50" dirty="0"/>
          </a:p>
          <a:p>
            <a:pPr algn="ctr">
              <a:lnSpc>
                <a:spcPct val="100000"/>
              </a:lnSpc>
            </a:pPr>
            <a:r>
              <a:rPr sz="2000" spc="-5" dirty="0"/>
              <a:t>Le</a:t>
            </a:r>
            <a:r>
              <a:rPr sz="2000" spc="-20" dirty="0"/>
              <a:t> </a:t>
            </a:r>
            <a:r>
              <a:rPr sz="2000" spc="-5" dirty="0"/>
              <a:t>nuove</a:t>
            </a:r>
            <a:r>
              <a:rPr sz="2000" spc="-20" dirty="0"/>
              <a:t> </a:t>
            </a:r>
            <a:r>
              <a:rPr sz="2000" spc="-10" dirty="0"/>
              <a:t>linee</a:t>
            </a:r>
            <a:r>
              <a:rPr sz="2000" spc="-15" dirty="0"/>
              <a:t> </a:t>
            </a:r>
            <a:r>
              <a:rPr sz="2000" spc="-10" dirty="0"/>
              <a:t>guida</a:t>
            </a:r>
            <a:r>
              <a:rPr sz="2000" spc="-20" dirty="0"/>
              <a:t> </a:t>
            </a:r>
            <a:r>
              <a:rPr sz="2000" spc="-10" dirty="0"/>
              <a:t>sull’orientamento </a:t>
            </a:r>
            <a:r>
              <a:rPr sz="2000" spc="-5" dirty="0"/>
              <a:t>(DM</a:t>
            </a:r>
            <a:r>
              <a:rPr sz="2000" spc="-20" dirty="0"/>
              <a:t> </a:t>
            </a:r>
            <a:r>
              <a:rPr sz="2000" spc="-10" dirty="0"/>
              <a:t>328/2022)</a:t>
            </a:r>
            <a:endParaRPr sz="2000" dirty="0"/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 dirty="0"/>
          </a:p>
          <a:p>
            <a:pPr algn="ctr">
              <a:lnSpc>
                <a:spcPct val="100000"/>
              </a:lnSpc>
            </a:pPr>
            <a:r>
              <a:rPr sz="1400" spc="-10" dirty="0"/>
              <a:t>Donatella</a:t>
            </a:r>
            <a:r>
              <a:rPr sz="1400" spc="-25" dirty="0"/>
              <a:t> </a:t>
            </a:r>
            <a:r>
              <a:rPr sz="1400" spc="-10" dirty="0" err="1"/>
              <a:t>Ciuffolini</a:t>
            </a:r>
            <a:endParaRPr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41A5BFFA-B001-0919-4E0C-70D8524F3E39}"/>
              </a:ext>
            </a:extLst>
          </p:cNvPr>
          <p:cNvSpPr txBox="1"/>
          <p:nvPr/>
        </p:nvSpPr>
        <p:spPr>
          <a:xfrm>
            <a:off x="258739" y="635000"/>
            <a:ext cx="7840980" cy="37655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3948429">
              <a:lnSpc>
                <a:spcPct val="100800"/>
              </a:lnSpc>
              <a:spcBef>
                <a:spcPts val="75"/>
              </a:spcBef>
            </a:pPr>
            <a:r>
              <a:rPr sz="2400" b="1" spc="-10" dirty="0">
                <a:latin typeface="Calibri"/>
                <a:cs typeface="Calibri"/>
              </a:rPr>
              <a:t>Finalità </a:t>
            </a:r>
            <a:r>
              <a:rPr sz="2400" b="1" spc="-5" dirty="0">
                <a:latin typeface="Calibri"/>
                <a:cs typeface="Calibri"/>
              </a:rPr>
              <a:t>delle linee guida per 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l’orientamento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(DM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328/2022)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50" dirty="0">
              <a:latin typeface="Calibri"/>
              <a:cs typeface="Calibri"/>
            </a:endParaRPr>
          </a:p>
          <a:p>
            <a:pPr marL="895350" marR="5080" indent="-342900">
              <a:lnSpc>
                <a:spcPct val="99400"/>
              </a:lnSpc>
              <a:spcBef>
                <a:spcPts val="5"/>
              </a:spcBef>
              <a:buFont typeface="Symbol"/>
              <a:buChar char=""/>
              <a:tabLst>
                <a:tab pos="895350" algn="l"/>
                <a:tab pos="895985" algn="l"/>
              </a:tabLst>
            </a:pPr>
            <a:r>
              <a:rPr sz="2400" spc="-25" dirty="0">
                <a:latin typeface="Calibri"/>
                <a:cs typeface="Calibri"/>
              </a:rPr>
              <a:t>rafforzare</a:t>
            </a:r>
            <a:r>
              <a:rPr sz="2400" spc="-5" dirty="0">
                <a:latin typeface="Calibri"/>
                <a:cs typeface="Calibri"/>
              </a:rPr>
              <a:t> il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raccordo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tra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primo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ciclo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istruzione</a:t>
            </a:r>
            <a:r>
              <a:rPr sz="2400" dirty="0">
                <a:latin typeface="Calibri"/>
                <a:cs typeface="Calibri"/>
              </a:rPr>
              <a:t> e </a:t>
            </a:r>
            <a:r>
              <a:rPr sz="2400" spc="-5" dirty="0">
                <a:latin typeface="Calibri"/>
                <a:cs typeface="Calibri"/>
              </a:rPr>
              <a:t>il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secondo ciclo </a:t>
            </a:r>
            <a:r>
              <a:rPr sz="2400" dirty="0">
                <a:latin typeface="Calibri"/>
                <a:cs typeface="Calibri"/>
              </a:rPr>
              <a:t>di </a:t>
            </a:r>
            <a:r>
              <a:rPr sz="2400" spc="-5" dirty="0">
                <a:latin typeface="Calibri"/>
                <a:cs typeface="Calibri"/>
              </a:rPr>
              <a:t>istruzione 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10" dirty="0">
                <a:latin typeface="Calibri"/>
                <a:cs typeface="Calibri"/>
              </a:rPr>
              <a:t>formazione, </a:t>
            </a:r>
            <a:r>
              <a:rPr sz="2400" dirty="0">
                <a:latin typeface="Calibri"/>
                <a:cs typeface="Calibri"/>
              </a:rPr>
              <a:t>per una </a:t>
            </a:r>
            <a:r>
              <a:rPr sz="2400" spc="-10" dirty="0">
                <a:latin typeface="Calibri"/>
                <a:cs typeface="Calibri"/>
              </a:rPr>
              <a:t>scelta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consapevole</a:t>
            </a:r>
            <a:r>
              <a:rPr sz="2400" dirty="0">
                <a:latin typeface="Calibri"/>
                <a:cs typeface="Calibri"/>
              </a:rPr>
              <a:t> 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ponderata,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valorizzi le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potenzialità</a:t>
            </a:r>
            <a:r>
              <a:rPr sz="2400" dirty="0">
                <a:latin typeface="Calibri"/>
                <a:cs typeface="Calibri"/>
              </a:rPr>
              <a:t> e i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talenti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degli</a:t>
            </a:r>
            <a:r>
              <a:rPr sz="2400" spc="-10" dirty="0">
                <a:latin typeface="Calibri"/>
                <a:cs typeface="Calibri"/>
              </a:rPr>
              <a:t> studenti</a:t>
            </a:r>
            <a:endParaRPr sz="2400" dirty="0">
              <a:latin typeface="Calibri"/>
              <a:cs typeface="Calibri"/>
            </a:endParaRPr>
          </a:p>
          <a:p>
            <a:pPr marL="895350" indent="-34353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895350" algn="l"/>
                <a:tab pos="895985" algn="l"/>
              </a:tabLst>
            </a:pPr>
            <a:r>
              <a:rPr sz="2400" spc="-10" dirty="0">
                <a:latin typeface="Calibri"/>
                <a:cs typeface="Calibri"/>
              </a:rPr>
              <a:t>contribuire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alla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riduzione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della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dispersione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scolastica</a:t>
            </a:r>
            <a:endParaRPr sz="2400" dirty="0">
              <a:latin typeface="Calibri"/>
              <a:cs typeface="Calibri"/>
            </a:endParaRPr>
          </a:p>
          <a:p>
            <a:pPr marL="895350" marR="1362075" indent="-3429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895350" algn="l"/>
                <a:tab pos="895985" algn="l"/>
              </a:tabLst>
            </a:pPr>
            <a:r>
              <a:rPr sz="2400" b="1" spc="-20" dirty="0">
                <a:latin typeface="Calibri"/>
                <a:cs typeface="Calibri"/>
              </a:rPr>
              <a:t>favorire l’accesso </a:t>
            </a:r>
            <a:r>
              <a:rPr sz="2400" b="1" spc="-5" dirty="0">
                <a:latin typeface="Calibri"/>
                <a:cs typeface="Calibri"/>
              </a:rPr>
              <a:t>alle opportunità </a:t>
            </a:r>
            <a:r>
              <a:rPr sz="2400" b="1" spc="-10" dirty="0">
                <a:latin typeface="Calibri"/>
                <a:cs typeface="Calibri"/>
              </a:rPr>
              <a:t>formative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dell’istruzione terziaria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1070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71E0C1E-B33D-0D61-A91C-52BD9908111A}"/>
              </a:ext>
            </a:extLst>
          </p:cNvPr>
          <p:cNvSpPr txBox="1"/>
          <p:nvPr/>
        </p:nvSpPr>
        <p:spPr>
          <a:xfrm>
            <a:off x="258739" y="161035"/>
            <a:ext cx="7767320" cy="42500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3752850" algn="just">
              <a:lnSpc>
                <a:spcPct val="90400"/>
              </a:lnSpc>
              <a:spcBef>
                <a:spcPts val="375"/>
              </a:spcBef>
            </a:pPr>
            <a:r>
              <a:rPr sz="2400" b="1" spc="-5" dirty="0">
                <a:latin typeface="Calibri"/>
                <a:cs typeface="Calibri"/>
              </a:rPr>
              <a:t>Quadro di riferimento europeo 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sull’orientamento nelle scuole </a:t>
            </a:r>
            <a:r>
              <a:rPr sz="2400" b="1" dirty="0">
                <a:latin typeface="Calibri"/>
                <a:cs typeface="Calibri"/>
              </a:rPr>
              <a:t>-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obiettivi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UE</a:t>
            </a:r>
            <a:endParaRPr sz="2400" dirty="0">
              <a:latin typeface="Calibri"/>
              <a:cs typeface="Calibri"/>
            </a:endParaRPr>
          </a:p>
          <a:p>
            <a:pPr marL="715010" indent="-343535">
              <a:lnSpc>
                <a:spcPct val="100000"/>
              </a:lnSpc>
              <a:spcBef>
                <a:spcPts val="2110"/>
              </a:spcBef>
              <a:buFont typeface="Symbol"/>
              <a:buChar char=""/>
              <a:tabLst>
                <a:tab pos="715010" algn="l"/>
                <a:tab pos="715645" algn="l"/>
              </a:tabLst>
            </a:pPr>
            <a:r>
              <a:rPr sz="2400" dirty="0">
                <a:latin typeface="Calibri"/>
                <a:cs typeface="Calibri"/>
              </a:rPr>
              <a:t>-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abbandoni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precoci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(&lt;10%)</a:t>
            </a:r>
            <a:endParaRPr sz="2400" dirty="0">
              <a:latin typeface="Calibri"/>
              <a:cs typeface="Calibri"/>
            </a:endParaRPr>
          </a:p>
          <a:p>
            <a:pPr marL="715010" indent="-3435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715010" algn="l"/>
                <a:tab pos="715645" algn="l"/>
              </a:tabLst>
            </a:pPr>
            <a:r>
              <a:rPr sz="2400" dirty="0">
                <a:latin typeface="Calibri"/>
                <a:cs typeface="Calibri"/>
              </a:rPr>
              <a:t>-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disallineamento</a:t>
            </a:r>
            <a:r>
              <a:rPr sz="2400" spc="-20" dirty="0">
                <a:latin typeface="Calibri"/>
                <a:cs typeface="Calibri"/>
              </a:rPr>
              <a:t> tra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formazione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lavoro</a:t>
            </a:r>
            <a:endParaRPr sz="2400" dirty="0">
              <a:latin typeface="Calibri"/>
              <a:cs typeface="Calibri"/>
            </a:endParaRPr>
          </a:p>
          <a:p>
            <a:pPr marL="715010" indent="-343535">
              <a:lnSpc>
                <a:spcPct val="100000"/>
              </a:lnSpc>
              <a:buFont typeface="Symbol"/>
              <a:buChar char=""/>
              <a:tabLst>
                <a:tab pos="715010" algn="l"/>
                <a:tab pos="715645" algn="l"/>
              </a:tabLst>
            </a:pPr>
            <a:r>
              <a:rPr sz="2400" dirty="0">
                <a:latin typeface="Calibri"/>
                <a:cs typeface="Calibri"/>
              </a:rPr>
              <a:t>-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Neet</a:t>
            </a:r>
            <a:endParaRPr sz="2400" dirty="0">
              <a:latin typeface="Calibri"/>
              <a:cs typeface="Calibri"/>
            </a:endParaRPr>
          </a:p>
          <a:p>
            <a:pPr marL="372110">
              <a:lnSpc>
                <a:spcPts val="2845"/>
              </a:lnSpc>
              <a:spcBef>
                <a:spcPts val="25"/>
              </a:spcBef>
              <a:tabLst>
                <a:tab pos="715010" algn="l"/>
              </a:tabLst>
            </a:pPr>
            <a:r>
              <a:rPr sz="2400" dirty="0">
                <a:latin typeface="Symbol"/>
                <a:cs typeface="Symbol"/>
              </a:rPr>
              <a:t>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alibri"/>
                <a:cs typeface="Calibri"/>
              </a:rPr>
              <a:t>+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Apprendimento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formazione </a:t>
            </a:r>
            <a:r>
              <a:rPr sz="2400" spc="-5" dirty="0">
                <a:latin typeface="Calibri"/>
                <a:cs typeface="Calibri"/>
              </a:rPr>
              <a:t>permanente</a:t>
            </a:r>
            <a:endParaRPr sz="2400" dirty="0">
              <a:latin typeface="Calibri"/>
              <a:cs typeface="Calibri"/>
            </a:endParaRPr>
          </a:p>
          <a:p>
            <a:pPr marL="715010" marR="191770" indent="-342900">
              <a:lnSpc>
                <a:spcPts val="2900"/>
              </a:lnSpc>
              <a:spcBef>
                <a:spcPts val="45"/>
              </a:spcBef>
              <a:tabLst>
                <a:tab pos="715010" algn="l"/>
              </a:tabLst>
            </a:pPr>
            <a:r>
              <a:rPr sz="2400" dirty="0">
                <a:latin typeface="Symbol"/>
                <a:cs typeface="Symbol"/>
              </a:rPr>
              <a:t>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alibri"/>
                <a:cs typeface="Calibri"/>
              </a:rPr>
              <a:t>+ </a:t>
            </a:r>
            <a:r>
              <a:rPr sz="2400" spc="-10" dirty="0">
                <a:latin typeface="Calibri"/>
                <a:cs typeface="Calibri"/>
              </a:rPr>
              <a:t>formazione tecnica 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10" dirty="0">
                <a:latin typeface="Calibri"/>
                <a:cs typeface="Calibri"/>
              </a:rPr>
              <a:t>professionale, filiera </a:t>
            </a:r>
            <a:r>
              <a:rPr sz="2400" dirty="0">
                <a:latin typeface="Calibri"/>
                <a:cs typeface="Calibri"/>
              </a:rPr>
              <a:t>fino </a:t>
            </a:r>
            <a:r>
              <a:rPr sz="2400" spc="-5" dirty="0">
                <a:latin typeface="Calibri"/>
                <a:cs typeface="Calibri"/>
              </a:rPr>
              <a:t>agli ITS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Academy</a:t>
            </a:r>
            <a:endParaRPr sz="2400" dirty="0">
              <a:latin typeface="Calibri"/>
              <a:cs typeface="Calibri"/>
            </a:endParaRPr>
          </a:p>
          <a:p>
            <a:pPr marL="715010" marR="5080" indent="-342900">
              <a:lnSpc>
                <a:spcPts val="2880"/>
              </a:lnSpc>
              <a:spcBef>
                <a:spcPts val="25"/>
              </a:spcBef>
              <a:tabLst>
                <a:tab pos="715010" algn="l"/>
              </a:tabLst>
            </a:pPr>
            <a:r>
              <a:rPr sz="2400" dirty="0">
                <a:latin typeface="Symbol"/>
                <a:cs typeface="Symbol"/>
              </a:rPr>
              <a:t>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alibri"/>
                <a:cs typeface="Calibri"/>
              </a:rPr>
              <a:t>+ </a:t>
            </a:r>
            <a:r>
              <a:rPr sz="2400" spc="-10" dirty="0">
                <a:latin typeface="Calibri"/>
                <a:cs typeface="Calibri"/>
              </a:rPr>
              <a:t>titoli </a:t>
            </a:r>
            <a:r>
              <a:rPr sz="2400" dirty="0">
                <a:latin typeface="Calibri"/>
                <a:cs typeface="Calibri"/>
              </a:rPr>
              <a:t>di </a:t>
            </a:r>
            <a:r>
              <a:rPr sz="2400" spc="-10" dirty="0">
                <a:latin typeface="Calibri"/>
                <a:cs typeface="Calibri"/>
              </a:rPr>
              <a:t>livello </a:t>
            </a:r>
            <a:r>
              <a:rPr sz="2400" dirty="0">
                <a:latin typeface="Calibri"/>
                <a:cs typeface="Calibri"/>
              </a:rPr>
              <a:t>5 </a:t>
            </a:r>
            <a:r>
              <a:rPr sz="2400" spc="-5" dirty="0">
                <a:latin typeface="Calibri"/>
                <a:cs typeface="Calibri"/>
              </a:rPr>
              <a:t>(ITS </a:t>
            </a:r>
            <a:r>
              <a:rPr sz="2400" spc="-10" dirty="0">
                <a:latin typeface="Calibri"/>
                <a:cs typeface="Calibri"/>
              </a:rPr>
              <a:t>Academy) </a:t>
            </a:r>
            <a:r>
              <a:rPr sz="2400" dirty="0">
                <a:latin typeface="Calibri"/>
                <a:cs typeface="Calibri"/>
              </a:rPr>
              <a:t>e 6 </a:t>
            </a:r>
            <a:r>
              <a:rPr sz="2400" spc="-10" dirty="0">
                <a:latin typeface="Calibri"/>
                <a:cs typeface="Calibri"/>
              </a:rPr>
              <a:t>(laurea </a:t>
            </a:r>
            <a:r>
              <a:rPr sz="2400" dirty="0">
                <a:latin typeface="Calibri"/>
                <a:cs typeface="Calibri"/>
              </a:rPr>
              <a:t>triennale) del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Quadro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Europeo </a:t>
            </a:r>
            <a:r>
              <a:rPr sz="2400" spc="-5" dirty="0">
                <a:latin typeface="Calibri"/>
                <a:cs typeface="Calibri"/>
              </a:rPr>
              <a:t>delle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Qualifiche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6399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F3B06-634B-D263-D37B-A89DCBCEF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1820117-7831-85A2-CA7F-F8166C8317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8739" y="188467"/>
            <a:ext cx="4309110" cy="11258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5"/>
              </a:spcBef>
            </a:pPr>
            <a:r>
              <a:rPr sz="2400" spc="-5" dirty="0">
                <a:solidFill>
                  <a:srgbClr val="000000"/>
                </a:solidFill>
                <a:latin typeface="Calibri"/>
                <a:cs typeface="Calibri"/>
              </a:rPr>
              <a:t>“Raccomandazione del Consiglio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0000"/>
                </a:solidFill>
                <a:latin typeface="Calibri"/>
                <a:cs typeface="Calibri"/>
              </a:rPr>
              <a:t>dell’UE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sui </a:t>
            </a:r>
            <a:r>
              <a:rPr sz="2400" spc="-15" dirty="0">
                <a:solidFill>
                  <a:srgbClr val="000000"/>
                </a:solidFill>
                <a:latin typeface="Calibri"/>
                <a:cs typeface="Calibri"/>
              </a:rPr>
              <a:t>percorsi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per </a:t>
            </a:r>
            <a:r>
              <a:rPr sz="2400" spc="-5" dirty="0">
                <a:solidFill>
                  <a:srgbClr val="000000"/>
                </a:solidFill>
                <a:latin typeface="Calibri"/>
                <a:cs typeface="Calibri"/>
              </a:rPr>
              <a:t>il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successo </a:t>
            </a:r>
            <a:r>
              <a:rPr sz="2400" spc="-5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scolastico”</a:t>
            </a:r>
            <a:r>
              <a:rPr sz="2400" spc="-5" dirty="0">
                <a:solidFill>
                  <a:srgbClr val="000000"/>
                </a:solidFill>
                <a:latin typeface="Calibri"/>
                <a:cs typeface="Calibri"/>
              </a:rPr>
              <a:t> (28-11-2022)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1881CABD-98B8-9821-E19A-7B0361C9F4B3}"/>
              </a:ext>
            </a:extLst>
          </p:cNvPr>
          <p:cNvSpPr txBox="1"/>
          <p:nvPr/>
        </p:nvSpPr>
        <p:spPr>
          <a:xfrm>
            <a:off x="708015" y="2026411"/>
            <a:ext cx="6884670" cy="1851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libri"/>
                <a:cs typeface="Calibri"/>
              </a:rPr>
              <a:t>Rafforzare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400" spc="-25" dirty="0">
                <a:latin typeface="Calibri"/>
                <a:cs typeface="Calibri"/>
              </a:rPr>
              <a:t>l’orientamento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scolastico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ts val="2830"/>
              </a:lnSpc>
              <a:spcBef>
                <a:spcPts val="20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400" spc="-25" dirty="0">
                <a:latin typeface="Calibri"/>
                <a:cs typeface="Calibri"/>
              </a:rPr>
              <a:t>l’orientamento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5" dirty="0">
                <a:latin typeface="Calibri"/>
                <a:cs typeface="Calibri"/>
              </a:rPr>
              <a:t>la </a:t>
            </a:r>
            <a:r>
              <a:rPr sz="2400" spc="-10" dirty="0">
                <a:latin typeface="Calibri"/>
                <a:cs typeface="Calibri"/>
              </a:rPr>
              <a:t>consulenza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professionale</a:t>
            </a:r>
            <a:endParaRPr sz="2400" dirty="0">
              <a:latin typeface="Calibri"/>
              <a:cs typeface="Calibri"/>
            </a:endParaRPr>
          </a:p>
          <a:p>
            <a:pPr marL="355600" marR="5080" indent="-342900">
              <a:lnSpc>
                <a:spcPts val="2900"/>
              </a:lnSpc>
              <a:spcBef>
                <a:spcPts val="3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la </a:t>
            </a:r>
            <a:r>
              <a:rPr sz="2400" spc="-10" dirty="0">
                <a:latin typeface="Calibri"/>
                <a:cs typeface="Calibri"/>
              </a:rPr>
              <a:t>formazione</a:t>
            </a:r>
            <a:r>
              <a:rPr sz="2400" dirty="0">
                <a:latin typeface="Calibri"/>
                <a:cs typeface="Calibri"/>
              </a:rPr>
              <a:t> per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sostenere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l’acquisizione</a:t>
            </a:r>
            <a:r>
              <a:rPr sz="2400" dirty="0">
                <a:latin typeface="Calibri"/>
                <a:cs typeface="Calibri"/>
              </a:rPr>
              <a:t> di</a:t>
            </a:r>
            <a:r>
              <a:rPr sz="2400" spc="-10" dirty="0">
                <a:latin typeface="Calibri"/>
                <a:cs typeface="Calibri"/>
              </a:rPr>
              <a:t> abilità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competenze</a:t>
            </a:r>
            <a:r>
              <a:rPr sz="2400" dirty="0">
                <a:latin typeface="Calibri"/>
                <a:cs typeface="Calibri"/>
              </a:rPr>
              <a:t> di</a:t>
            </a:r>
            <a:r>
              <a:rPr sz="2400" spc="-10" dirty="0">
                <a:latin typeface="Calibri"/>
                <a:cs typeface="Calibri"/>
              </a:rPr>
              <a:t> gestione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delle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carriere</a:t>
            </a:r>
            <a:r>
              <a:rPr sz="2400" dirty="0">
                <a:latin typeface="Calibri"/>
                <a:cs typeface="Calibri"/>
              </a:rPr>
              <a:t> nel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lavoro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792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F85CD0-B31C-C1FF-54C0-37E17DA25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9D9569E6-8802-85C5-315F-0F71961FE4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8739" y="188467"/>
            <a:ext cx="4102735" cy="76009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</a:pP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Orientamento efficace </a:t>
            </a:r>
            <a:r>
              <a:rPr sz="2400" spc="-5" dirty="0">
                <a:solidFill>
                  <a:srgbClr val="000000"/>
                </a:solidFill>
                <a:latin typeface="Calibri"/>
                <a:cs typeface="Calibri"/>
              </a:rPr>
              <a:t>nei 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0000"/>
                </a:solidFill>
                <a:latin typeface="Calibri"/>
                <a:cs typeface="Calibri"/>
              </a:rPr>
              <a:t>percorsi </a:t>
            </a:r>
            <a:r>
              <a:rPr sz="2400" spc="-5" dirty="0">
                <a:solidFill>
                  <a:srgbClr val="000000"/>
                </a:solidFill>
                <a:latin typeface="Calibri"/>
                <a:cs typeface="Calibri"/>
              </a:rPr>
              <a:t>di</a:t>
            </a:r>
            <a:r>
              <a:rPr sz="2400"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Calibri"/>
                <a:cs typeface="Calibri"/>
              </a:rPr>
              <a:t>istruzione</a:t>
            </a:r>
            <a:r>
              <a:rPr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0000"/>
                </a:solidFill>
                <a:latin typeface="Calibri"/>
                <a:cs typeface="Calibri"/>
              </a:rPr>
              <a:t>secondaria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0FC3A601-3713-BBB1-E986-07FCAEEFE337}"/>
              </a:ext>
            </a:extLst>
          </p:cNvPr>
          <p:cNvSpPr txBox="1"/>
          <p:nvPr/>
        </p:nvSpPr>
        <p:spPr>
          <a:xfrm>
            <a:off x="960737" y="1163828"/>
            <a:ext cx="7218680" cy="33083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525145" indent="-342900">
              <a:lnSpc>
                <a:spcPct val="99400"/>
              </a:lnSpc>
              <a:spcBef>
                <a:spcPts val="110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b="1" spc="-15" dirty="0">
                <a:latin typeface="Calibri"/>
                <a:cs typeface="Calibri"/>
              </a:rPr>
              <a:t>competenze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di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base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trasversali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(responsabilità,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spirito</a:t>
            </a:r>
            <a:r>
              <a:rPr sz="1800" dirty="0">
                <a:latin typeface="Calibri"/>
                <a:cs typeface="Calibri"/>
              </a:rPr>
              <a:t> di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iniziativa,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motivazione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creatività,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fondamentali</a:t>
            </a:r>
            <a:r>
              <a:rPr sz="1800" dirty="0">
                <a:latin typeface="Calibri"/>
                <a:cs typeface="Calibri"/>
              </a:rPr>
              <a:t> anche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promuovere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l’imprenditorialità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giovanile)</a:t>
            </a:r>
            <a:endParaRPr sz="1800" dirty="0">
              <a:latin typeface="Calibri"/>
              <a:cs typeface="Calibri"/>
            </a:endParaRPr>
          </a:p>
          <a:p>
            <a:pPr marL="355600" indent="-342900">
              <a:lnSpc>
                <a:spcPts val="2125"/>
              </a:lnSpc>
              <a:spcBef>
                <a:spcPts val="50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spc="-5" dirty="0">
                <a:latin typeface="Calibri"/>
                <a:cs typeface="Calibri"/>
              </a:rPr>
              <a:t>apprendimento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delle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lingue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straniere</a:t>
            </a:r>
            <a:endParaRPr sz="1800" dirty="0">
              <a:latin typeface="Calibri"/>
              <a:cs typeface="Calibri"/>
            </a:endParaRPr>
          </a:p>
          <a:p>
            <a:pPr marL="355600" indent="-342900">
              <a:lnSpc>
                <a:spcPts val="2125"/>
              </a:lnSpc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b="1" spc="-10" dirty="0">
                <a:latin typeface="Calibri"/>
                <a:cs typeface="Calibri"/>
              </a:rPr>
              <a:t>permeabilità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delle qualifiche</a:t>
            </a:r>
            <a:endParaRPr sz="1800" dirty="0">
              <a:latin typeface="Calibri"/>
              <a:cs typeface="Calibri"/>
            </a:endParaRPr>
          </a:p>
          <a:p>
            <a:pPr marL="355600" indent="-342900">
              <a:lnSpc>
                <a:spcPts val="2125"/>
              </a:lnSpc>
              <a:spcBef>
                <a:spcPts val="4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spc="-5" dirty="0">
                <a:latin typeface="Calibri"/>
                <a:cs typeface="Calibri"/>
              </a:rPr>
              <a:t>riconoscimento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delle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competenze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acquisite </a:t>
            </a:r>
            <a:r>
              <a:rPr sz="1800" b="1" spc="-5" dirty="0">
                <a:latin typeface="Calibri"/>
                <a:cs typeface="Calibri"/>
              </a:rPr>
              <a:t>al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di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fuori dei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percorsi</a:t>
            </a:r>
            <a:endParaRPr sz="1800" dirty="0">
              <a:latin typeface="Calibri"/>
              <a:cs typeface="Calibri"/>
            </a:endParaRPr>
          </a:p>
          <a:p>
            <a:pPr marL="355600">
              <a:lnSpc>
                <a:spcPts val="2125"/>
              </a:lnSpc>
            </a:pPr>
            <a:r>
              <a:rPr sz="1800" spc="-5" dirty="0">
                <a:latin typeface="Calibri"/>
                <a:cs typeface="Calibri"/>
              </a:rPr>
              <a:t>dell’istruzione</a:t>
            </a:r>
            <a:r>
              <a:rPr sz="1800" dirty="0">
                <a:latin typeface="Calibri"/>
                <a:cs typeface="Calibri"/>
              </a:rPr>
              <a:t> 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formazione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professionale</a:t>
            </a:r>
            <a:endParaRPr sz="1800" dirty="0">
              <a:latin typeface="Calibri"/>
              <a:cs typeface="Calibri"/>
            </a:endParaRPr>
          </a:p>
          <a:p>
            <a:pPr marL="355600" marR="642620" indent="-342900">
              <a:lnSpc>
                <a:spcPct val="102200"/>
              </a:lnSpc>
              <a:spcBef>
                <a:spcPts val="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b="1" spc="-10" dirty="0">
                <a:latin typeface="Calibri"/>
                <a:cs typeface="Calibri"/>
              </a:rPr>
              <a:t>tecnologie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digitali</a:t>
            </a:r>
            <a:r>
              <a:rPr sz="1800" spc="-10" dirty="0">
                <a:latin typeface="Calibri"/>
                <a:cs typeface="Calibri"/>
              </a:rPr>
              <a:t>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facilitare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l’apprendimento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attraverso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risorse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educative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aperte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collaborative</a:t>
            </a:r>
            <a:endParaRPr sz="1800" dirty="0">
              <a:latin typeface="Calibri"/>
              <a:cs typeface="Calibri"/>
            </a:endParaRPr>
          </a:p>
          <a:p>
            <a:pPr marL="355600" indent="-342900">
              <a:lnSpc>
                <a:spcPts val="2090"/>
              </a:lnSpc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b="1" spc="-10" dirty="0">
                <a:latin typeface="Calibri"/>
                <a:cs typeface="Calibri"/>
              </a:rPr>
              <a:t>docenti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formati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motivati</a:t>
            </a:r>
            <a:endParaRPr sz="1800" dirty="0">
              <a:latin typeface="Calibri"/>
              <a:cs typeface="Calibri"/>
            </a:endParaRPr>
          </a:p>
          <a:p>
            <a:pPr marL="355600" marR="5080" indent="-342900">
              <a:lnSpc>
                <a:spcPts val="2090"/>
              </a:lnSpc>
              <a:spcBef>
                <a:spcPts val="17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spc="-5" dirty="0">
                <a:latin typeface="Calibri"/>
                <a:cs typeface="Calibri"/>
              </a:rPr>
              <a:t>maggiore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integrazione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fra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istruzione,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formazione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professionale,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istruzione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superiore,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università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imprese</a:t>
            </a:r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2510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933E1-75A6-2DDE-D171-71FBE54DE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10EA123-FF0F-DB9E-B0E3-D41178D3E1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8739" y="176276"/>
            <a:ext cx="3789045" cy="54102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380"/>
              </a:spcBef>
            </a:pPr>
            <a:r>
              <a:rPr spc="-10" dirty="0">
                <a:solidFill>
                  <a:srgbClr val="000000"/>
                </a:solidFill>
                <a:latin typeface="Calibri"/>
                <a:cs typeface="Calibri"/>
              </a:rPr>
              <a:t>Formazione</a:t>
            </a:r>
            <a:r>
              <a:rPr spc="-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u="sng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 gli </a:t>
            </a:r>
            <a:r>
              <a:rPr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studenti</a:t>
            </a:r>
            <a:r>
              <a:rPr spc="-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000000"/>
                </a:solidFill>
                <a:latin typeface="Calibri"/>
                <a:cs typeface="Calibri"/>
              </a:rPr>
              <a:t>in </a:t>
            </a:r>
            <a:r>
              <a:rPr spc="-10" dirty="0">
                <a:solidFill>
                  <a:srgbClr val="000000"/>
                </a:solidFill>
                <a:latin typeface="Calibri"/>
                <a:cs typeface="Calibri"/>
              </a:rPr>
              <a:t>uscita</a:t>
            </a:r>
            <a:r>
              <a:rPr spc="-5" dirty="0">
                <a:solidFill>
                  <a:srgbClr val="000000"/>
                </a:solidFill>
                <a:latin typeface="Calibri"/>
                <a:cs typeface="Calibri"/>
              </a:rPr>
              <a:t> dal </a:t>
            </a:r>
            <a:r>
              <a:rPr spc="-3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15" dirty="0">
                <a:solidFill>
                  <a:srgbClr val="000000"/>
                </a:solidFill>
                <a:latin typeface="Calibri"/>
                <a:cs typeface="Calibri"/>
              </a:rPr>
              <a:t>percorso</a:t>
            </a:r>
            <a:r>
              <a:rPr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15" dirty="0">
                <a:solidFill>
                  <a:srgbClr val="000000"/>
                </a:solidFill>
                <a:latin typeface="Calibri"/>
                <a:cs typeface="Calibri"/>
              </a:rPr>
              <a:t>scolare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F28D94FC-B3D9-7B10-14D6-BD02DCF36A36}"/>
              </a:ext>
            </a:extLst>
          </p:cNvPr>
          <p:cNvSpPr txBox="1"/>
          <p:nvPr/>
        </p:nvSpPr>
        <p:spPr>
          <a:xfrm>
            <a:off x="1050737" y="1181100"/>
            <a:ext cx="6908800" cy="337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6565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Nelle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scuole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secondarie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secondo </a:t>
            </a:r>
            <a:r>
              <a:rPr sz="2000" spc="-10" dirty="0">
                <a:latin typeface="Calibri"/>
                <a:cs typeface="Calibri"/>
              </a:rPr>
              <a:t>grado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dall’a.s.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2023-24,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nel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triennio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conclusivo</a:t>
            </a:r>
            <a:endParaRPr sz="20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moduli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curriculari </a:t>
            </a:r>
            <a:r>
              <a:rPr sz="2000" b="1" dirty="0">
                <a:latin typeface="Calibri"/>
                <a:cs typeface="Calibri"/>
              </a:rPr>
              <a:t>di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orientamento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formativo</a:t>
            </a:r>
            <a:r>
              <a:rPr sz="2000" b="1" dirty="0">
                <a:latin typeface="Calibri"/>
                <a:cs typeface="Calibri"/>
              </a:rPr>
              <a:t> degli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studenti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di </a:t>
            </a:r>
            <a:r>
              <a:rPr sz="2000" b="1" spc="-434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almeno </a:t>
            </a:r>
            <a:r>
              <a:rPr sz="2000" b="1" dirty="0">
                <a:latin typeface="Calibri"/>
                <a:cs typeface="Calibri"/>
              </a:rPr>
              <a:t>30 </a:t>
            </a:r>
            <a:r>
              <a:rPr sz="2000" b="1" spc="-10" dirty="0">
                <a:latin typeface="Calibri"/>
                <a:cs typeface="Calibri"/>
              </a:rPr>
              <a:t>ore </a:t>
            </a:r>
            <a:r>
              <a:rPr sz="2000" b="1" dirty="0">
                <a:latin typeface="Calibri"/>
                <a:cs typeface="Calibri"/>
              </a:rPr>
              <a:t>per anno </a:t>
            </a:r>
            <a:r>
              <a:rPr sz="2000" b="1" spc="-10" dirty="0">
                <a:latin typeface="Calibri"/>
                <a:cs typeface="Calibri"/>
              </a:rPr>
              <a:t>scolastico, </a:t>
            </a:r>
            <a:r>
              <a:rPr sz="2000" spc="-5" dirty="0">
                <a:latin typeface="Calibri"/>
                <a:cs typeface="Calibri"/>
              </a:rPr>
              <a:t>secondo un calendario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progettato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condiviso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tra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studenti</a:t>
            </a:r>
            <a:r>
              <a:rPr sz="2000" dirty="0">
                <a:latin typeface="Calibri"/>
                <a:cs typeface="Calibri"/>
              </a:rPr>
              <a:t> e </a:t>
            </a:r>
            <a:r>
              <a:rPr sz="2000" spc="-5" dirty="0">
                <a:latin typeface="Calibri"/>
                <a:cs typeface="Calibri"/>
              </a:rPr>
              <a:t>docenti, </a:t>
            </a:r>
            <a:r>
              <a:rPr sz="2000" spc="-10" dirty="0">
                <a:latin typeface="Calibri"/>
                <a:cs typeface="Calibri"/>
              </a:rPr>
              <a:t>con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 </a:t>
            </a:r>
            <a:r>
              <a:rPr sz="2000" spc="-5" dirty="0">
                <a:latin typeface="Calibri"/>
                <a:cs typeface="Calibri"/>
              </a:rPr>
              <a:t>iniziative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orientamento </a:t>
            </a:r>
            <a:r>
              <a:rPr sz="2000" spc="-5" dirty="0">
                <a:latin typeface="Calibri"/>
                <a:cs typeface="Calibri"/>
              </a:rPr>
              <a:t>nella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transazione</a:t>
            </a:r>
            <a:r>
              <a:rPr sz="2000" dirty="0">
                <a:latin typeface="Calibri"/>
                <a:cs typeface="Calibri"/>
              </a:rPr>
              <a:t> alla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formazione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terziaria</a:t>
            </a:r>
            <a:r>
              <a:rPr sz="2000" dirty="0">
                <a:latin typeface="Calibri"/>
                <a:cs typeface="Calibri"/>
              </a:rPr>
              <a:t> 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lavoro 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10" dirty="0">
                <a:latin typeface="Calibri"/>
                <a:cs typeface="Calibri"/>
              </a:rPr>
              <a:t>presentazione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dati</a:t>
            </a:r>
            <a:r>
              <a:rPr sz="2000" dirty="0">
                <a:latin typeface="Calibri"/>
                <a:cs typeface="Calibri"/>
              </a:rPr>
              <a:t> sul </a:t>
            </a:r>
            <a:r>
              <a:rPr sz="2000" spc="-15" dirty="0">
                <a:latin typeface="Calibri"/>
                <a:cs typeface="Calibri"/>
              </a:rPr>
              <a:t>mercato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lavoro</a:t>
            </a:r>
            <a:endParaRPr sz="2000" dirty="0">
              <a:latin typeface="Calibri"/>
              <a:cs typeface="Calibri"/>
            </a:endParaRPr>
          </a:p>
          <a:p>
            <a:pPr marL="355600" marR="139065" indent="-342900">
              <a:lnSpc>
                <a:spcPct val="100000"/>
              </a:lnSpc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realizzati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anche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attraverso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collaborazioni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per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accompagnare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transizione </a:t>
            </a:r>
            <a:r>
              <a:rPr sz="2000" spc="-15" dirty="0">
                <a:latin typeface="Calibri"/>
                <a:cs typeface="Calibri"/>
              </a:rPr>
              <a:t>verso</a:t>
            </a:r>
            <a:r>
              <a:rPr sz="2000" spc="-10" dirty="0">
                <a:latin typeface="Calibri"/>
                <a:cs typeface="Calibri"/>
              </a:rPr>
              <a:t> l'età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adulta</a:t>
            </a:r>
            <a:endParaRPr sz="2000" dirty="0">
              <a:latin typeface="Calibri"/>
              <a:cs typeface="Calibri"/>
            </a:endParaRPr>
          </a:p>
          <a:p>
            <a:pPr marL="355600" marR="175260" indent="-342900">
              <a:lnSpc>
                <a:spcPct val="100000"/>
              </a:lnSpc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b="1" spc="-15" dirty="0">
                <a:latin typeface="Calibri"/>
                <a:cs typeface="Calibri"/>
              </a:rPr>
              <a:t>integrati </a:t>
            </a:r>
            <a:r>
              <a:rPr sz="2000" b="1" spc="-5" dirty="0">
                <a:latin typeface="Calibri"/>
                <a:cs typeface="Calibri"/>
              </a:rPr>
              <a:t>con </a:t>
            </a:r>
            <a:r>
              <a:rPr sz="2000" spc="-15" dirty="0">
                <a:latin typeface="Calibri"/>
                <a:cs typeface="Calibri"/>
              </a:rPr>
              <a:t>PCTO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10" dirty="0">
                <a:latin typeface="Calibri"/>
                <a:cs typeface="Calibri"/>
              </a:rPr>
              <a:t>con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 </a:t>
            </a:r>
            <a:r>
              <a:rPr sz="2000" spc="-10" dirty="0">
                <a:latin typeface="Calibri"/>
                <a:cs typeface="Calibri"/>
              </a:rPr>
              <a:t>attività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orientamento </a:t>
            </a:r>
            <a:r>
              <a:rPr sz="2000" spc="-5" dirty="0">
                <a:latin typeface="Calibri"/>
                <a:cs typeface="Calibri"/>
              </a:rPr>
              <a:t>promosse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dal sistema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della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formazione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superiore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491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9086B4-AFAB-2790-5EDE-0A7497A16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B9E50161-B611-A158-6434-5629BAA216C0}"/>
              </a:ext>
            </a:extLst>
          </p:cNvPr>
          <p:cNvSpPr txBox="1">
            <a:spLocks/>
          </p:cNvSpPr>
          <p:nvPr/>
        </p:nvSpPr>
        <p:spPr>
          <a:xfrm>
            <a:off x="258739" y="74675"/>
            <a:ext cx="301307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1" i="0">
                <a:solidFill>
                  <a:srgbClr val="B23993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lang="it-IT" sz="3200" kern="0" spc="-15">
                <a:solidFill>
                  <a:srgbClr val="000000"/>
                </a:solidFill>
                <a:latin typeface="Calibri"/>
                <a:cs typeface="Calibri"/>
              </a:rPr>
              <a:t>Orientamento </a:t>
            </a:r>
            <a:r>
              <a:rPr lang="it-IT" sz="3200" kern="0" spc="-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it-IT" sz="3200" kern="0" spc="-5">
                <a:solidFill>
                  <a:srgbClr val="000000"/>
                </a:solidFill>
                <a:latin typeface="Calibri"/>
                <a:cs typeface="Calibri"/>
              </a:rPr>
              <a:t>priorità</a:t>
            </a:r>
            <a:r>
              <a:rPr lang="it-IT" sz="3200" kern="0" spc="-6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it-IT" sz="3200" kern="0" spc="-25">
                <a:solidFill>
                  <a:srgbClr val="000000"/>
                </a:solidFill>
                <a:latin typeface="Calibri"/>
                <a:cs typeface="Calibri"/>
              </a:rPr>
              <a:t>strategica</a:t>
            </a:r>
            <a:endParaRPr lang="it-IT" sz="3200" kern="0" dirty="0">
              <a:latin typeface="Calibri"/>
              <a:cs typeface="Calibri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FBA3C736-2521-5A68-D91F-185D733D5224}"/>
              </a:ext>
            </a:extLst>
          </p:cNvPr>
          <p:cNvSpPr txBox="1"/>
          <p:nvPr/>
        </p:nvSpPr>
        <p:spPr>
          <a:xfrm>
            <a:off x="1320741" y="2102611"/>
            <a:ext cx="598741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Formazione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</a:t>
            </a:r>
            <a:r>
              <a:rPr sz="24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</a:t>
            </a:r>
            <a:r>
              <a:rPr sz="24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docenti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Iniziative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formative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specifiche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territoriali</a:t>
            </a:r>
            <a:r>
              <a:rPr sz="2400" dirty="0">
                <a:latin typeface="Calibri"/>
                <a:cs typeface="Calibri"/>
              </a:rPr>
              <a:t> per i</a:t>
            </a:r>
          </a:p>
          <a:p>
            <a:pPr marL="354965">
              <a:lnSpc>
                <a:spcPts val="2830"/>
              </a:lnSpc>
              <a:spcBef>
                <a:spcPts val="20"/>
              </a:spcBef>
            </a:pPr>
            <a:r>
              <a:rPr sz="2400" b="1" spc="-5" dirty="0">
                <a:latin typeface="Calibri"/>
                <a:cs typeface="Calibri"/>
              </a:rPr>
              <a:t>tutor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(supporto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 err="1">
                <a:latin typeface="Calibri"/>
                <a:cs typeface="Calibri"/>
              </a:rPr>
              <a:t>l’</a:t>
            </a:r>
            <a:r>
              <a:rPr sz="2400" b="1" spc="-15" dirty="0" err="1">
                <a:latin typeface="Calibri"/>
                <a:cs typeface="Calibri"/>
              </a:rPr>
              <a:t>E</a:t>
            </a:r>
            <a:r>
              <a:rPr sz="2400" b="1" spc="-15">
                <a:latin typeface="Calibri"/>
                <a:cs typeface="Calibri"/>
              </a:rPr>
              <a:t>-Portfolio</a:t>
            </a:r>
            <a:r>
              <a:rPr sz="2400" spc="-5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  <a:p>
            <a:pPr marL="354965" marR="238760" indent="-342900">
              <a:lnSpc>
                <a:spcPts val="2900"/>
              </a:lnSpc>
              <a:spcBef>
                <a:spcPts val="35"/>
              </a:spcBef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Coordinate </a:t>
            </a:r>
            <a:r>
              <a:rPr sz="2400" dirty="0">
                <a:latin typeface="Calibri"/>
                <a:cs typeface="Calibri"/>
              </a:rPr>
              <a:t>da </a:t>
            </a:r>
            <a:r>
              <a:rPr sz="2400" spc="-5" dirty="0">
                <a:latin typeface="Calibri"/>
                <a:cs typeface="Calibri"/>
              </a:rPr>
              <a:t>MIM 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5" dirty="0">
                <a:latin typeface="Calibri"/>
                <a:cs typeface="Calibri"/>
              </a:rPr>
              <a:t>USR, </a:t>
            </a:r>
            <a:r>
              <a:rPr sz="2400" spc="-15" dirty="0">
                <a:latin typeface="Calibri"/>
                <a:cs typeface="Calibri"/>
              </a:rPr>
              <a:t>tramite </a:t>
            </a:r>
            <a:r>
              <a:rPr sz="2400" i="1" dirty="0">
                <a:latin typeface="Calibri"/>
                <a:cs typeface="Calibri"/>
              </a:rPr>
              <a:t>Nuclei di </a:t>
            </a:r>
            <a:r>
              <a:rPr sz="2400" i="1" spc="-53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supporto </a:t>
            </a:r>
            <a:r>
              <a:rPr sz="2400" dirty="0">
                <a:latin typeface="Calibri"/>
                <a:cs typeface="Calibri"/>
              </a:rPr>
              <a:t>(…)</a:t>
            </a:r>
          </a:p>
          <a:p>
            <a:pPr marL="12700">
              <a:lnSpc>
                <a:spcPts val="2810"/>
              </a:lnSpc>
            </a:pPr>
            <a:r>
              <a:rPr sz="2400" b="1" spc="-15" dirty="0">
                <a:latin typeface="Calibri"/>
                <a:cs typeface="Calibri"/>
              </a:rPr>
              <a:t>Piattaforma</a:t>
            </a:r>
            <a:r>
              <a:rPr sz="2400" b="1" spc="-10" dirty="0">
                <a:latin typeface="Calibri"/>
                <a:cs typeface="Calibri"/>
              </a:rPr>
              <a:t> digitale unica</a:t>
            </a:r>
            <a:r>
              <a:rPr sz="2400" b="1" spc="-5" dirty="0">
                <a:latin typeface="Calibri"/>
                <a:cs typeface="Calibri"/>
              </a:rPr>
              <a:t> per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l’orientamento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79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385</Words>
  <Application>Microsoft Macintosh PowerPoint</Application>
  <PresentationFormat>Presentazione su schermo (16:9)</PresentationFormat>
  <Paragraphs>41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Office Theme</vt:lpstr>
      <vt:lpstr>Presentazione standard di PowerPoint</vt:lpstr>
      <vt:lpstr>Presentazione standard di PowerPoint</vt:lpstr>
      <vt:lpstr>Presentazione standard di PowerPoint</vt:lpstr>
      <vt:lpstr>“Raccomandazione del Consiglio  dell’UE sui percorsi per il successo  scolastico” (28-11-2022)</vt:lpstr>
      <vt:lpstr>Orientamento efficace nei  percorsi di istruzione secondaria</vt:lpstr>
      <vt:lpstr>Formazione per gli studenti in uscita dal  percorso scolare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Federico Fornaciari</cp:lastModifiedBy>
  <cp:revision>3</cp:revision>
  <dcterms:created xsi:type="dcterms:W3CDTF">2024-01-30T22:43:31Z</dcterms:created>
  <dcterms:modified xsi:type="dcterms:W3CDTF">2024-01-30T22:58:11Z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2023-03-10T00:00:00Z</vt:filetime>
  </property>
  <property fmtid="{D5CDD505-2E9C-101B-9397-08002B2CF9AE}" pid="3" name="LastSaved">
    <vt:filetime>2024-01-30T00:00:00Z</vt:filetime>
  </property>
</Properties>
</file>