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309" r:id="rId3"/>
    <p:sldId id="258" r:id="rId4"/>
    <p:sldId id="285" r:id="rId5"/>
    <p:sldId id="265" r:id="rId6"/>
    <p:sldId id="287" r:id="rId7"/>
    <p:sldId id="289" r:id="rId8"/>
    <p:sldId id="297" r:id="rId9"/>
    <p:sldId id="305" r:id="rId10"/>
    <p:sldId id="307" r:id="rId11"/>
    <p:sldId id="308" r:id="rId12"/>
    <p:sldId id="298" r:id="rId13"/>
    <p:sldId id="264" r:id="rId14"/>
    <p:sldId id="279" r:id="rId15"/>
    <p:sldId id="290" r:id="rId16"/>
    <p:sldId id="300" r:id="rId17"/>
    <p:sldId id="294" r:id="rId18"/>
    <p:sldId id="310" r:id="rId19"/>
    <p:sldId id="301" r:id="rId20"/>
    <p:sldId id="302" r:id="rId21"/>
    <p:sldId id="303" r:id="rId22"/>
    <p:sldId id="311" r:id="rId23"/>
    <p:sldId id="260" r:id="rId24"/>
    <p:sldId id="261" r:id="rId25"/>
    <p:sldId id="304" r:id="rId26"/>
    <p:sldId id="275" r:id="rId2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5781E1-2EDC-4094-8FD7-960B57493140}" v="6" dt="2024-04-26T13:54:56.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1"/>
    <p:restoredTop sz="94611"/>
  </p:normalViewPr>
  <p:slideViewPr>
    <p:cSldViewPr>
      <p:cViewPr varScale="1">
        <p:scale>
          <a:sx n="68" d="100"/>
          <a:sy n="68" d="100"/>
        </p:scale>
        <p:origin x="127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rontini Paola" userId="a879b2f6-e30a-4011-bb03-a1d203f66f42" providerId="ADAL" clId="{805781E1-2EDC-4094-8FD7-960B57493140}"/>
    <pc:docChg chg="custSel addSld modSld sldOrd">
      <pc:chgData name="Barontini Paola" userId="a879b2f6-e30a-4011-bb03-a1d203f66f42" providerId="ADAL" clId="{805781E1-2EDC-4094-8FD7-960B57493140}" dt="2024-04-26T13:58:04.664" v="177" actId="20577"/>
      <pc:docMkLst>
        <pc:docMk/>
      </pc:docMkLst>
      <pc:sldChg chg="modSp mod">
        <pc:chgData name="Barontini Paola" userId="a879b2f6-e30a-4011-bb03-a1d203f66f42" providerId="ADAL" clId="{805781E1-2EDC-4094-8FD7-960B57493140}" dt="2024-04-26T13:56:59.470" v="173" actId="20577"/>
        <pc:sldMkLst>
          <pc:docMk/>
          <pc:sldMk cId="792836982" sldId="256"/>
        </pc:sldMkLst>
        <pc:spChg chg="mod">
          <ac:chgData name="Barontini Paola" userId="a879b2f6-e30a-4011-bb03-a1d203f66f42" providerId="ADAL" clId="{805781E1-2EDC-4094-8FD7-960B57493140}" dt="2024-04-26T13:56:38.187" v="167" actId="1076"/>
          <ac:spMkLst>
            <pc:docMk/>
            <pc:sldMk cId="792836982" sldId="256"/>
            <ac:spMk id="2" creationId="{E6A10BF8-270F-724E-8B65-0CFB23C7627E}"/>
          </ac:spMkLst>
        </pc:spChg>
        <pc:spChg chg="mod">
          <ac:chgData name="Barontini Paola" userId="a879b2f6-e30a-4011-bb03-a1d203f66f42" providerId="ADAL" clId="{805781E1-2EDC-4094-8FD7-960B57493140}" dt="2024-04-26T13:56:59.470" v="173" actId="20577"/>
          <ac:spMkLst>
            <pc:docMk/>
            <pc:sldMk cId="792836982" sldId="256"/>
            <ac:spMk id="3" creationId="{28D10D78-4878-8346-8981-0FDFC9F33CA2}"/>
          </ac:spMkLst>
        </pc:spChg>
      </pc:sldChg>
      <pc:sldChg chg="modSp mod">
        <pc:chgData name="Barontini Paola" userId="a879b2f6-e30a-4011-bb03-a1d203f66f42" providerId="ADAL" clId="{805781E1-2EDC-4094-8FD7-960B57493140}" dt="2024-04-26T13:55:54.775" v="166" actId="20577"/>
        <pc:sldMkLst>
          <pc:docMk/>
          <pc:sldMk cId="2214311790" sldId="261"/>
        </pc:sldMkLst>
        <pc:spChg chg="mod">
          <ac:chgData name="Barontini Paola" userId="a879b2f6-e30a-4011-bb03-a1d203f66f42" providerId="ADAL" clId="{805781E1-2EDC-4094-8FD7-960B57493140}" dt="2024-04-26T13:55:54.775" v="166" actId="20577"/>
          <ac:spMkLst>
            <pc:docMk/>
            <pc:sldMk cId="2214311790" sldId="261"/>
            <ac:spMk id="2" creationId="{00000000-0000-0000-0000-000000000000}"/>
          </ac:spMkLst>
        </pc:spChg>
      </pc:sldChg>
      <pc:sldChg chg="modSp mod">
        <pc:chgData name="Barontini Paola" userId="a879b2f6-e30a-4011-bb03-a1d203f66f42" providerId="ADAL" clId="{805781E1-2EDC-4094-8FD7-960B57493140}" dt="2024-04-26T13:32:22.647" v="11" actId="20577"/>
        <pc:sldMkLst>
          <pc:docMk/>
          <pc:sldMk cId="2214681915" sldId="265"/>
        </pc:sldMkLst>
        <pc:spChg chg="mod">
          <ac:chgData name="Barontini Paola" userId="a879b2f6-e30a-4011-bb03-a1d203f66f42" providerId="ADAL" clId="{805781E1-2EDC-4094-8FD7-960B57493140}" dt="2024-04-26T13:32:22.647" v="11" actId="20577"/>
          <ac:spMkLst>
            <pc:docMk/>
            <pc:sldMk cId="2214681915" sldId="265"/>
            <ac:spMk id="14" creationId="{00000000-0000-0000-0000-000000000000}"/>
          </ac:spMkLst>
        </pc:spChg>
      </pc:sldChg>
      <pc:sldChg chg="addSp delSp modSp mod">
        <pc:chgData name="Barontini Paola" userId="a879b2f6-e30a-4011-bb03-a1d203f66f42" providerId="ADAL" clId="{805781E1-2EDC-4094-8FD7-960B57493140}" dt="2024-04-26T13:46:56.196" v="141" actId="1076"/>
        <pc:sldMkLst>
          <pc:docMk/>
          <pc:sldMk cId="953732850" sldId="294"/>
        </pc:sldMkLst>
        <pc:picChg chg="add mod">
          <ac:chgData name="Barontini Paola" userId="a879b2f6-e30a-4011-bb03-a1d203f66f42" providerId="ADAL" clId="{805781E1-2EDC-4094-8FD7-960B57493140}" dt="2024-04-26T13:46:56.196" v="141" actId="1076"/>
          <ac:picMkLst>
            <pc:docMk/>
            <pc:sldMk cId="953732850" sldId="294"/>
            <ac:picMk id="5" creationId="{A695B5D4-FB73-03E6-A109-32F21D498B40}"/>
          </ac:picMkLst>
        </pc:picChg>
        <pc:picChg chg="del">
          <ac:chgData name="Barontini Paola" userId="a879b2f6-e30a-4011-bb03-a1d203f66f42" providerId="ADAL" clId="{805781E1-2EDC-4094-8FD7-960B57493140}" dt="2024-04-26T13:46:01.480" v="135" actId="478"/>
          <ac:picMkLst>
            <pc:docMk/>
            <pc:sldMk cId="953732850" sldId="294"/>
            <ac:picMk id="3074" creationId="{00000000-0000-0000-0000-000000000000}"/>
          </ac:picMkLst>
        </pc:picChg>
        <pc:cxnChg chg="del">
          <ac:chgData name="Barontini Paola" userId="a879b2f6-e30a-4011-bb03-a1d203f66f42" providerId="ADAL" clId="{805781E1-2EDC-4094-8FD7-960B57493140}" dt="2024-04-26T13:46:04.733" v="136" actId="478"/>
          <ac:cxnSpMkLst>
            <pc:docMk/>
            <pc:sldMk cId="953732850" sldId="294"/>
            <ac:cxnSpMk id="4" creationId="{9DC19F55-9698-D044-B291-61FD06FD95B4}"/>
          </ac:cxnSpMkLst>
        </pc:cxnChg>
      </pc:sldChg>
      <pc:sldChg chg="addSp modSp mod">
        <pc:chgData name="Barontini Paola" userId="a879b2f6-e30a-4011-bb03-a1d203f66f42" providerId="ADAL" clId="{805781E1-2EDC-4094-8FD7-960B57493140}" dt="2024-04-26T13:39:20.249" v="115" actId="20577"/>
        <pc:sldMkLst>
          <pc:docMk/>
          <pc:sldMk cId="1828706305" sldId="297"/>
        </pc:sldMkLst>
        <pc:spChg chg="mod">
          <ac:chgData name="Barontini Paola" userId="a879b2f6-e30a-4011-bb03-a1d203f66f42" providerId="ADAL" clId="{805781E1-2EDC-4094-8FD7-960B57493140}" dt="2024-04-26T13:39:20.249" v="115" actId="20577"/>
          <ac:spMkLst>
            <pc:docMk/>
            <pc:sldMk cId="1828706305" sldId="297"/>
            <ac:spMk id="3" creationId="{957DF90B-C86F-489E-B992-0A8855995AF3}"/>
          </ac:spMkLst>
        </pc:spChg>
        <pc:graphicFrameChg chg="add mod">
          <ac:chgData name="Barontini Paola" userId="a879b2f6-e30a-4011-bb03-a1d203f66f42" providerId="ADAL" clId="{805781E1-2EDC-4094-8FD7-960B57493140}" dt="2024-04-26T13:35:45.451" v="96"/>
          <ac:graphicFrameMkLst>
            <pc:docMk/>
            <pc:sldMk cId="1828706305" sldId="297"/>
            <ac:graphicFrameMk id="2" creationId="{FAD967D7-FC44-38B8-9CB4-2BEAC5415C32}"/>
          </ac:graphicFrameMkLst>
        </pc:graphicFrameChg>
      </pc:sldChg>
      <pc:sldChg chg="modSp mod">
        <pc:chgData name="Barontini Paola" userId="a879b2f6-e30a-4011-bb03-a1d203f66f42" providerId="ADAL" clId="{805781E1-2EDC-4094-8FD7-960B57493140}" dt="2024-04-26T13:40:00.331" v="134" actId="1076"/>
        <pc:sldMkLst>
          <pc:docMk/>
          <pc:sldMk cId="151516741" sldId="305"/>
        </pc:sldMkLst>
        <pc:spChg chg="mod">
          <ac:chgData name="Barontini Paola" userId="a879b2f6-e30a-4011-bb03-a1d203f66f42" providerId="ADAL" clId="{805781E1-2EDC-4094-8FD7-960B57493140}" dt="2024-04-26T13:40:00.331" v="134" actId="1076"/>
          <ac:spMkLst>
            <pc:docMk/>
            <pc:sldMk cId="151516741" sldId="305"/>
            <ac:spMk id="3" creationId="{C845A2B7-1C40-4D82-AD25-CFF0FA93623F}"/>
          </ac:spMkLst>
        </pc:spChg>
      </pc:sldChg>
      <pc:sldChg chg="modSp mod">
        <pc:chgData name="Barontini Paola" userId="a879b2f6-e30a-4011-bb03-a1d203f66f42" providerId="ADAL" clId="{805781E1-2EDC-4094-8FD7-960B57493140}" dt="2024-04-26T13:58:04.664" v="177" actId="20577"/>
        <pc:sldMkLst>
          <pc:docMk/>
          <pc:sldMk cId="2794171791" sldId="309"/>
        </pc:sldMkLst>
        <pc:spChg chg="mod">
          <ac:chgData name="Barontini Paola" userId="a879b2f6-e30a-4011-bb03-a1d203f66f42" providerId="ADAL" clId="{805781E1-2EDC-4094-8FD7-960B57493140}" dt="2024-04-26T13:58:04.664" v="177" actId="20577"/>
          <ac:spMkLst>
            <pc:docMk/>
            <pc:sldMk cId="2794171791" sldId="309"/>
            <ac:spMk id="2" creationId="{89097FE1-4B69-9FB1-C844-3801A041A084}"/>
          </ac:spMkLst>
        </pc:spChg>
      </pc:sldChg>
      <pc:sldChg chg="addSp delSp modSp new mod ord">
        <pc:chgData name="Barontini Paola" userId="a879b2f6-e30a-4011-bb03-a1d203f66f42" providerId="ADAL" clId="{805781E1-2EDC-4094-8FD7-960B57493140}" dt="2024-04-26T13:55:26.765" v="164"/>
        <pc:sldMkLst>
          <pc:docMk/>
          <pc:sldMk cId="3288849164" sldId="310"/>
        </pc:sldMkLst>
        <pc:picChg chg="add del mod">
          <ac:chgData name="Barontini Paola" userId="a879b2f6-e30a-4011-bb03-a1d203f66f42" providerId="ADAL" clId="{805781E1-2EDC-4094-8FD7-960B57493140}" dt="2024-04-26T13:54:12.568" v="148" actId="478"/>
          <ac:picMkLst>
            <pc:docMk/>
            <pc:sldMk cId="3288849164" sldId="310"/>
            <ac:picMk id="3" creationId="{04F9183C-37D5-4499-2B08-90BD9900D91E}"/>
          </ac:picMkLst>
        </pc:picChg>
        <pc:picChg chg="add mod">
          <ac:chgData name="Barontini Paola" userId="a879b2f6-e30a-4011-bb03-a1d203f66f42" providerId="ADAL" clId="{805781E1-2EDC-4094-8FD7-960B57493140}" dt="2024-04-26T13:54:38.854" v="154" actId="1076"/>
          <ac:picMkLst>
            <pc:docMk/>
            <pc:sldMk cId="3288849164" sldId="310"/>
            <ac:picMk id="5" creationId="{E08EF0C4-6962-D865-C338-D6F602C288A4}"/>
          </ac:picMkLst>
        </pc:picChg>
      </pc:sldChg>
      <pc:sldChg chg="addSp modSp new mod">
        <pc:chgData name="Barontini Paola" userId="a879b2f6-e30a-4011-bb03-a1d203f66f42" providerId="ADAL" clId="{805781E1-2EDC-4094-8FD7-960B57493140}" dt="2024-04-26T13:55:04.043" v="160" actId="1076"/>
        <pc:sldMkLst>
          <pc:docMk/>
          <pc:sldMk cId="1384504290" sldId="311"/>
        </pc:sldMkLst>
        <pc:picChg chg="add mod">
          <ac:chgData name="Barontini Paola" userId="a879b2f6-e30a-4011-bb03-a1d203f66f42" providerId="ADAL" clId="{805781E1-2EDC-4094-8FD7-960B57493140}" dt="2024-04-26T13:55:04.043" v="160" actId="1076"/>
          <ac:picMkLst>
            <pc:docMk/>
            <pc:sldMk cId="1384504290" sldId="311"/>
            <ac:picMk id="3" creationId="{FE2BC367-DB8F-4D82-971A-38B674719F1B}"/>
          </ac:picMkLst>
        </pc:picChg>
      </pc:sldChg>
    </pc:docChg>
  </pc:docChgLst>
  <pc:docChgLst>
    <pc:chgData name="Barontini Paola" userId="a879b2f6-e30a-4011-bb03-a1d203f66f42" providerId="ADAL" clId="{695402E2-36E3-42AE-B33D-B0EB98AF39B1}"/>
    <pc:docChg chg="modSld">
      <pc:chgData name="Barontini Paola" userId="a879b2f6-e30a-4011-bb03-a1d203f66f42" providerId="ADAL" clId="{695402E2-36E3-42AE-B33D-B0EB98AF39B1}" dt="2023-05-25T10:13:07.834" v="0" actId="20577"/>
      <pc:docMkLst>
        <pc:docMk/>
      </pc:docMkLst>
      <pc:sldChg chg="modSp mod">
        <pc:chgData name="Barontini Paola" userId="a879b2f6-e30a-4011-bb03-a1d203f66f42" providerId="ADAL" clId="{695402E2-36E3-42AE-B33D-B0EB98AF39B1}" dt="2023-05-25T10:13:07.834" v="0" actId="20577"/>
        <pc:sldMkLst>
          <pc:docMk/>
          <pc:sldMk cId="2794171791" sldId="309"/>
        </pc:sldMkLst>
        <pc:spChg chg="mod">
          <ac:chgData name="Barontini Paola" userId="a879b2f6-e30a-4011-bb03-a1d203f66f42" providerId="ADAL" clId="{695402E2-36E3-42AE-B33D-B0EB98AF39B1}" dt="2023-05-25T10:13:07.834" v="0" actId="20577"/>
          <ac:spMkLst>
            <pc:docMk/>
            <pc:sldMk cId="2794171791" sldId="309"/>
            <ac:spMk id="3" creationId="{580B748A-D64C-74A0-B4BA-622B47E04FD4}"/>
          </ac:spMkLst>
        </pc:spChg>
      </pc:sldChg>
    </pc:docChg>
  </pc:docChgLst>
  <pc:docChgLst>
    <pc:chgData name="Barontini Paola" userId="a879b2f6-e30a-4011-bb03-a1d203f66f42" providerId="ADAL" clId="{4F7DA23A-48E7-40C5-A720-5DA2D14EA6AC}"/>
    <pc:docChg chg="undo custSel addSld delSld modSld sldOrd">
      <pc:chgData name="Barontini Paola" userId="a879b2f6-e30a-4011-bb03-a1d203f66f42" providerId="ADAL" clId="{4F7DA23A-48E7-40C5-A720-5DA2D14EA6AC}" dt="2023-05-02T11:43:58.254" v="1285"/>
      <pc:docMkLst>
        <pc:docMk/>
      </pc:docMkLst>
      <pc:sldChg chg="modSp mod">
        <pc:chgData name="Barontini Paola" userId="a879b2f6-e30a-4011-bb03-a1d203f66f42" providerId="ADAL" clId="{4F7DA23A-48E7-40C5-A720-5DA2D14EA6AC}" dt="2023-05-02T08:26:42.625" v="1" actId="20577"/>
        <pc:sldMkLst>
          <pc:docMk/>
          <pc:sldMk cId="792836982" sldId="256"/>
        </pc:sldMkLst>
        <pc:spChg chg="mod">
          <ac:chgData name="Barontini Paola" userId="a879b2f6-e30a-4011-bb03-a1d203f66f42" providerId="ADAL" clId="{4F7DA23A-48E7-40C5-A720-5DA2D14EA6AC}" dt="2023-05-02T08:26:42.625" v="1" actId="20577"/>
          <ac:spMkLst>
            <pc:docMk/>
            <pc:sldMk cId="792836982" sldId="256"/>
            <ac:spMk id="2" creationId="{E6A10BF8-270F-724E-8B65-0CFB23C7627E}"/>
          </ac:spMkLst>
        </pc:spChg>
      </pc:sldChg>
      <pc:sldChg chg="modSp mod">
        <pc:chgData name="Barontini Paola" userId="a879b2f6-e30a-4011-bb03-a1d203f66f42" providerId="ADAL" clId="{4F7DA23A-48E7-40C5-A720-5DA2D14EA6AC}" dt="2023-05-02T09:11:24.372" v="264" actId="20577"/>
        <pc:sldMkLst>
          <pc:docMk/>
          <pc:sldMk cId="2214311790" sldId="261"/>
        </pc:sldMkLst>
        <pc:spChg chg="mod">
          <ac:chgData name="Barontini Paola" userId="a879b2f6-e30a-4011-bb03-a1d203f66f42" providerId="ADAL" clId="{4F7DA23A-48E7-40C5-A720-5DA2D14EA6AC}" dt="2023-05-02T09:11:24.372" v="264" actId="20577"/>
          <ac:spMkLst>
            <pc:docMk/>
            <pc:sldMk cId="2214311790" sldId="261"/>
            <ac:spMk id="2" creationId="{00000000-0000-0000-0000-000000000000}"/>
          </ac:spMkLst>
        </pc:spChg>
      </pc:sldChg>
      <pc:sldChg chg="modSp mod">
        <pc:chgData name="Barontini Paola" userId="a879b2f6-e30a-4011-bb03-a1d203f66f42" providerId="ADAL" clId="{4F7DA23A-48E7-40C5-A720-5DA2D14EA6AC}" dt="2023-05-02T08:35:55.965" v="31" actId="20577"/>
        <pc:sldMkLst>
          <pc:docMk/>
          <pc:sldMk cId="2214681915" sldId="265"/>
        </pc:sldMkLst>
        <pc:spChg chg="mod">
          <ac:chgData name="Barontini Paola" userId="a879b2f6-e30a-4011-bb03-a1d203f66f42" providerId="ADAL" clId="{4F7DA23A-48E7-40C5-A720-5DA2D14EA6AC}" dt="2023-05-02T08:34:11.586" v="30" actId="27636"/>
          <ac:spMkLst>
            <pc:docMk/>
            <pc:sldMk cId="2214681915" sldId="265"/>
            <ac:spMk id="3" creationId="{00000000-0000-0000-0000-000000000000}"/>
          </ac:spMkLst>
        </pc:spChg>
        <pc:spChg chg="mod">
          <ac:chgData name="Barontini Paola" userId="a879b2f6-e30a-4011-bb03-a1d203f66f42" providerId="ADAL" clId="{4F7DA23A-48E7-40C5-A720-5DA2D14EA6AC}" dt="2023-05-02T08:35:55.965" v="31" actId="20577"/>
          <ac:spMkLst>
            <pc:docMk/>
            <pc:sldMk cId="2214681915" sldId="265"/>
            <ac:spMk id="14" creationId="{00000000-0000-0000-0000-000000000000}"/>
          </ac:spMkLst>
        </pc:spChg>
      </pc:sldChg>
      <pc:sldChg chg="modSp mod">
        <pc:chgData name="Barontini Paola" userId="a879b2f6-e30a-4011-bb03-a1d203f66f42" providerId="ADAL" clId="{4F7DA23A-48E7-40C5-A720-5DA2D14EA6AC}" dt="2023-05-02T08:33:13.567" v="21" actId="207"/>
        <pc:sldMkLst>
          <pc:docMk/>
          <pc:sldMk cId="2625143450" sldId="285"/>
        </pc:sldMkLst>
        <pc:spChg chg="mod">
          <ac:chgData name="Barontini Paola" userId="a879b2f6-e30a-4011-bb03-a1d203f66f42" providerId="ADAL" clId="{4F7DA23A-48E7-40C5-A720-5DA2D14EA6AC}" dt="2023-05-02T08:33:13.567" v="21" actId="207"/>
          <ac:spMkLst>
            <pc:docMk/>
            <pc:sldMk cId="2625143450" sldId="285"/>
            <ac:spMk id="4" creationId="{00000000-0000-0000-0000-000000000000}"/>
          </ac:spMkLst>
        </pc:spChg>
        <pc:spChg chg="mod">
          <ac:chgData name="Barontini Paola" userId="a879b2f6-e30a-4011-bb03-a1d203f66f42" providerId="ADAL" clId="{4F7DA23A-48E7-40C5-A720-5DA2D14EA6AC}" dt="2023-05-02T08:32:25.626" v="19" actId="20577"/>
          <ac:spMkLst>
            <pc:docMk/>
            <pc:sldMk cId="2625143450" sldId="285"/>
            <ac:spMk id="10" creationId="{00000000-0000-0000-0000-000000000000}"/>
          </ac:spMkLst>
        </pc:spChg>
      </pc:sldChg>
      <pc:sldChg chg="modSp mod">
        <pc:chgData name="Barontini Paola" userId="a879b2f6-e30a-4011-bb03-a1d203f66f42" providerId="ADAL" clId="{4F7DA23A-48E7-40C5-A720-5DA2D14EA6AC}" dt="2023-05-02T08:40:52.932" v="54" actId="688"/>
        <pc:sldMkLst>
          <pc:docMk/>
          <pc:sldMk cId="3381553735" sldId="287"/>
        </pc:sldMkLst>
        <pc:spChg chg="mod">
          <ac:chgData name="Barontini Paola" userId="a879b2f6-e30a-4011-bb03-a1d203f66f42" providerId="ADAL" clId="{4F7DA23A-48E7-40C5-A720-5DA2D14EA6AC}" dt="2023-05-02T08:39:28.636" v="53" actId="27636"/>
          <ac:spMkLst>
            <pc:docMk/>
            <pc:sldMk cId="3381553735" sldId="287"/>
            <ac:spMk id="3" creationId="{00000000-0000-0000-0000-000000000000}"/>
          </ac:spMkLst>
        </pc:spChg>
        <pc:spChg chg="mod">
          <ac:chgData name="Barontini Paola" userId="a879b2f6-e30a-4011-bb03-a1d203f66f42" providerId="ADAL" clId="{4F7DA23A-48E7-40C5-A720-5DA2D14EA6AC}" dt="2023-05-02T08:40:52.932" v="54" actId="688"/>
          <ac:spMkLst>
            <pc:docMk/>
            <pc:sldMk cId="3381553735" sldId="287"/>
            <ac:spMk id="7" creationId="{00000000-0000-0000-0000-000000000000}"/>
          </ac:spMkLst>
        </pc:spChg>
      </pc:sldChg>
      <pc:sldChg chg="modSp mod">
        <pc:chgData name="Barontini Paola" userId="a879b2f6-e30a-4011-bb03-a1d203f66f42" providerId="ADAL" clId="{4F7DA23A-48E7-40C5-A720-5DA2D14EA6AC}" dt="2023-05-02T08:50:01.454" v="156" actId="20577"/>
        <pc:sldMkLst>
          <pc:docMk/>
          <pc:sldMk cId="1828706305" sldId="297"/>
        </pc:sldMkLst>
        <pc:spChg chg="mod">
          <ac:chgData name="Barontini Paola" userId="a879b2f6-e30a-4011-bb03-a1d203f66f42" providerId="ADAL" clId="{4F7DA23A-48E7-40C5-A720-5DA2D14EA6AC}" dt="2023-05-02T08:50:01.454" v="156" actId="20577"/>
          <ac:spMkLst>
            <pc:docMk/>
            <pc:sldMk cId="1828706305" sldId="297"/>
            <ac:spMk id="3" creationId="{957DF90B-C86F-489E-B992-0A8855995AF3}"/>
          </ac:spMkLst>
        </pc:spChg>
      </pc:sldChg>
      <pc:sldChg chg="modSp mod">
        <pc:chgData name="Barontini Paola" userId="a879b2f6-e30a-4011-bb03-a1d203f66f42" providerId="ADAL" clId="{4F7DA23A-48E7-40C5-A720-5DA2D14EA6AC}" dt="2023-05-02T09:44:08.648" v="1282" actId="255"/>
        <pc:sldMkLst>
          <pc:docMk/>
          <pc:sldMk cId="151516741" sldId="305"/>
        </pc:sldMkLst>
        <pc:spChg chg="mod">
          <ac:chgData name="Barontini Paola" userId="a879b2f6-e30a-4011-bb03-a1d203f66f42" providerId="ADAL" clId="{4F7DA23A-48E7-40C5-A720-5DA2D14EA6AC}" dt="2023-05-02T09:44:08.648" v="1282" actId="255"/>
          <ac:spMkLst>
            <pc:docMk/>
            <pc:sldMk cId="151516741" sldId="305"/>
            <ac:spMk id="3" creationId="{C845A2B7-1C40-4D82-AD25-CFF0FA93623F}"/>
          </ac:spMkLst>
        </pc:spChg>
      </pc:sldChg>
      <pc:sldChg chg="del">
        <pc:chgData name="Barontini Paola" userId="a879b2f6-e30a-4011-bb03-a1d203f66f42" providerId="ADAL" clId="{4F7DA23A-48E7-40C5-A720-5DA2D14EA6AC}" dt="2023-05-02T11:43:48.115" v="1283" actId="2696"/>
        <pc:sldMkLst>
          <pc:docMk/>
          <pc:sldMk cId="3167324970" sldId="306"/>
        </pc:sldMkLst>
      </pc:sldChg>
      <pc:sldChg chg="addSp modSp new mod">
        <pc:chgData name="Barontini Paola" userId="a879b2f6-e30a-4011-bb03-a1d203f66f42" providerId="ADAL" clId="{4F7DA23A-48E7-40C5-A720-5DA2D14EA6AC}" dt="2023-05-02T09:03:57.281" v="261" actId="20577"/>
        <pc:sldMkLst>
          <pc:docMk/>
          <pc:sldMk cId="1841863263" sldId="307"/>
        </pc:sldMkLst>
        <pc:spChg chg="add mod">
          <ac:chgData name="Barontini Paola" userId="a879b2f6-e30a-4011-bb03-a1d203f66f42" providerId="ADAL" clId="{4F7DA23A-48E7-40C5-A720-5DA2D14EA6AC}" dt="2023-05-02T09:00:17.966" v="187" actId="122"/>
          <ac:spMkLst>
            <pc:docMk/>
            <pc:sldMk cId="1841863263" sldId="307"/>
            <ac:spMk id="3" creationId="{A292B348-3258-7D6B-A93F-5D570C0EE16A}"/>
          </ac:spMkLst>
        </pc:spChg>
        <pc:spChg chg="add mod">
          <ac:chgData name="Barontini Paola" userId="a879b2f6-e30a-4011-bb03-a1d203f66f42" providerId="ADAL" clId="{4F7DA23A-48E7-40C5-A720-5DA2D14EA6AC}" dt="2023-05-02T09:03:57.281" v="261" actId="20577"/>
          <ac:spMkLst>
            <pc:docMk/>
            <pc:sldMk cId="1841863263" sldId="307"/>
            <ac:spMk id="5" creationId="{0B20200B-F431-DF69-C3EA-EE1DB59BBDBD}"/>
          </ac:spMkLst>
        </pc:spChg>
      </pc:sldChg>
      <pc:sldChg chg="addSp modSp new mod">
        <pc:chgData name="Barontini Paola" userId="a879b2f6-e30a-4011-bb03-a1d203f66f42" providerId="ADAL" clId="{4F7DA23A-48E7-40C5-A720-5DA2D14EA6AC}" dt="2023-05-02T09:15:37.776" v="304" actId="6549"/>
        <pc:sldMkLst>
          <pc:docMk/>
          <pc:sldMk cId="908254029" sldId="308"/>
        </pc:sldMkLst>
        <pc:spChg chg="add mod">
          <ac:chgData name="Barontini Paola" userId="a879b2f6-e30a-4011-bb03-a1d203f66f42" providerId="ADAL" clId="{4F7DA23A-48E7-40C5-A720-5DA2D14EA6AC}" dt="2023-05-02T09:15:37.776" v="304" actId="6549"/>
          <ac:spMkLst>
            <pc:docMk/>
            <pc:sldMk cId="908254029" sldId="308"/>
            <ac:spMk id="3" creationId="{EB225723-3410-1AF1-F74A-728A44635C18}"/>
          </ac:spMkLst>
        </pc:spChg>
      </pc:sldChg>
      <pc:sldChg chg="addSp modSp new mod ord">
        <pc:chgData name="Barontini Paola" userId="a879b2f6-e30a-4011-bb03-a1d203f66f42" providerId="ADAL" clId="{4F7DA23A-48E7-40C5-A720-5DA2D14EA6AC}" dt="2023-05-02T11:43:58.254" v="1285"/>
        <pc:sldMkLst>
          <pc:docMk/>
          <pc:sldMk cId="2794171791" sldId="309"/>
        </pc:sldMkLst>
        <pc:spChg chg="add mod">
          <ac:chgData name="Barontini Paola" userId="a879b2f6-e30a-4011-bb03-a1d203f66f42" providerId="ADAL" clId="{4F7DA23A-48E7-40C5-A720-5DA2D14EA6AC}" dt="2023-05-02T09:43:48.181" v="1281" actId="20577"/>
          <ac:spMkLst>
            <pc:docMk/>
            <pc:sldMk cId="2794171791" sldId="309"/>
            <ac:spMk id="2" creationId="{89097FE1-4B69-9FB1-C844-3801A041A084}"/>
          </ac:spMkLst>
        </pc:spChg>
        <pc:spChg chg="add mod">
          <ac:chgData name="Barontini Paola" userId="a879b2f6-e30a-4011-bb03-a1d203f66f42" providerId="ADAL" clId="{4F7DA23A-48E7-40C5-A720-5DA2D14EA6AC}" dt="2023-05-02T09:43:15.110" v="1235" actId="123"/>
          <ac:spMkLst>
            <pc:docMk/>
            <pc:sldMk cId="2794171791" sldId="309"/>
            <ac:spMk id="3" creationId="{580B748A-D64C-74A0-B4BA-622B47E04FD4}"/>
          </ac:spMkLst>
        </pc:spChg>
      </pc:sldChg>
    </pc:docChg>
  </pc:docChgLst>
  <pc:docChgLst>
    <pc:chgData name="Barontini Paola" userId="a879b2f6-e30a-4011-bb03-a1d203f66f42" providerId="ADAL" clId="{B175EE19-5203-4A8B-BDFC-46B1FC5C550B}"/>
    <pc:docChg chg="custSel modSld">
      <pc:chgData name="Barontini Paola" userId="a879b2f6-e30a-4011-bb03-a1d203f66f42" providerId="ADAL" clId="{B175EE19-5203-4A8B-BDFC-46B1FC5C550B}" dt="2023-11-21T12:04:21.825" v="184" actId="20577"/>
      <pc:docMkLst>
        <pc:docMk/>
      </pc:docMkLst>
      <pc:sldChg chg="modSp mod">
        <pc:chgData name="Barontini Paola" userId="a879b2f6-e30a-4011-bb03-a1d203f66f42" providerId="ADAL" clId="{B175EE19-5203-4A8B-BDFC-46B1FC5C550B}" dt="2023-11-21T12:04:21.825" v="184" actId="20577"/>
        <pc:sldMkLst>
          <pc:docMk/>
          <pc:sldMk cId="1828706305" sldId="297"/>
        </pc:sldMkLst>
        <pc:spChg chg="mod">
          <ac:chgData name="Barontini Paola" userId="a879b2f6-e30a-4011-bb03-a1d203f66f42" providerId="ADAL" clId="{B175EE19-5203-4A8B-BDFC-46B1FC5C550B}" dt="2023-11-21T12:04:21.825" v="184" actId="20577"/>
          <ac:spMkLst>
            <pc:docMk/>
            <pc:sldMk cId="1828706305" sldId="297"/>
            <ac:spMk id="3" creationId="{957DF90B-C86F-489E-B992-0A8855995AF3}"/>
          </ac:spMkLst>
        </pc:spChg>
      </pc:sldChg>
      <pc:sldChg chg="modSp mod">
        <pc:chgData name="Barontini Paola" userId="a879b2f6-e30a-4011-bb03-a1d203f66f42" providerId="ADAL" clId="{B175EE19-5203-4A8B-BDFC-46B1FC5C550B}" dt="2023-11-21T11:42:02.363" v="99" actId="20577"/>
        <pc:sldMkLst>
          <pc:docMk/>
          <pc:sldMk cId="151516741" sldId="305"/>
        </pc:sldMkLst>
        <pc:spChg chg="mod">
          <ac:chgData name="Barontini Paola" userId="a879b2f6-e30a-4011-bb03-a1d203f66f42" providerId="ADAL" clId="{B175EE19-5203-4A8B-BDFC-46B1FC5C550B}" dt="2023-11-21T11:42:02.363" v="99" actId="20577"/>
          <ac:spMkLst>
            <pc:docMk/>
            <pc:sldMk cId="151516741" sldId="305"/>
            <ac:spMk id="3" creationId="{C845A2B7-1C40-4D82-AD25-CFF0FA93623F}"/>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401567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19864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2450777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07136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855059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7F49D355-16BD-4E45-BD9A-5EA878CF7CBD}" type="datetimeFigureOut">
              <a:rPr lang="it-IT" smtClean="0"/>
              <a:t>26/04/2024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330586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7F49D355-16BD-4E45-BD9A-5EA878CF7CBD}" type="datetimeFigureOut">
              <a:rPr lang="it-IT" smtClean="0"/>
              <a:t>26/04/2024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48426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6102270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493693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826075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42215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t>26/04/2024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93202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2000926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685331" y="3051013"/>
            <a:ext cx="3829520"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4629150" y="3051013"/>
            <a:ext cx="382905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t>26/04/2024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1049891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F49D355-16BD-4E45-BD9A-5EA878CF7CBD}" type="datetimeFigureOut">
              <a:rPr lang="it-IT" smtClean="0"/>
              <a:t>26/04/2024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83568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7F49D355-16BD-4E45-BD9A-5EA878CF7CBD}" type="datetimeFigureOut">
              <a:rPr lang="it-IT" smtClean="0"/>
              <a:t>26/04/2024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697682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345231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t>26/04/2024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t>‹N›</a:t>
            </a:fld>
            <a:endParaRPr lang="it-IT"/>
          </a:p>
        </p:txBody>
      </p:sp>
    </p:spTree>
    <p:extLst>
      <p:ext uri="{BB962C8B-B14F-4D97-AF65-F5344CB8AC3E}">
        <p14:creationId xmlns:p14="http://schemas.microsoft.com/office/powerpoint/2010/main" val="89251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7F49D355-16BD-4E45-BD9A-5EA878CF7CBD}" type="datetimeFigureOut">
              <a:rPr lang="it-IT" smtClean="0"/>
              <a:t>26/04/2024</a:t>
            </a:fld>
            <a:endParaRPr lang="it-IT"/>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it-IT"/>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E7A41E1B-4F70-4964-A407-84C68BE8251C}" type="slidenum">
              <a:rPr lang="it-IT" smtClean="0"/>
              <a:t>‹N›</a:t>
            </a:fld>
            <a:endParaRPr lang="it-IT"/>
          </a:p>
        </p:txBody>
      </p:sp>
    </p:spTree>
    <p:extLst>
      <p:ext uri="{BB962C8B-B14F-4D97-AF65-F5344CB8AC3E}">
        <p14:creationId xmlns:p14="http://schemas.microsoft.com/office/powerpoint/2010/main" val="340686908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normattiva.it/uri-res/N2Ls?urn:nir:stato:decreto.legislativo:1994-04-16;29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A10BF8-270F-724E-8B65-0CFB23C7627E}"/>
              </a:ext>
            </a:extLst>
          </p:cNvPr>
          <p:cNvSpPr>
            <a:spLocks noGrp="1"/>
          </p:cNvSpPr>
          <p:nvPr>
            <p:ph type="ctrTitle"/>
          </p:nvPr>
        </p:nvSpPr>
        <p:spPr>
          <a:xfrm>
            <a:off x="640896" y="1342984"/>
            <a:ext cx="7731579" cy="1881910"/>
          </a:xfrm>
        </p:spPr>
        <p:txBody>
          <a:bodyPr/>
          <a:lstStyle/>
          <a:p>
            <a:r>
              <a:rPr lang="it-IT" dirty="0">
                <a:solidFill>
                  <a:schemeClr val="accent1">
                    <a:lumMod val="75000"/>
                  </a:schemeClr>
                </a:solidFill>
              </a:rPr>
              <a:t>Neo – immessi in ruolo </a:t>
            </a:r>
            <a:r>
              <a:rPr lang="it-IT" dirty="0" err="1">
                <a:solidFill>
                  <a:schemeClr val="accent1">
                    <a:lumMod val="75000"/>
                  </a:schemeClr>
                </a:solidFill>
              </a:rPr>
              <a:t>a.s.</a:t>
            </a:r>
            <a:r>
              <a:rPr lang="it-IT" dirty="0">
                <a:solidFill>
                  <a:schemeClr val="accent1">
                    <a:lumMod val="75000"/>
                  </a:schemeClr>
                </a:solidFill>
              </a:rPr>
              <a:t> 2023-24</a:t>
            </a:r>
          </a:p>
        </p:txBody>
      </p:sp>
      <p:sp>
        <p:nvSpPr>
          <p:cNvPr id="3" name="Sottotitolo 2">
            <a:extLst>
              <a:ext uri="{FF2B5EF4-FFF2-40B4-BE49-F238E27FC236}">
                <a16:creationId xmlns:a16="http://schemas.microsoft.com/office/drawing/2014/main" id="{28D10D78-4878-8346-8981-0FDFC9F33CA2}"/>
              </a:ext>
            </a:extLst>
          </p:cNvPr>
          <p:cNvSpPr>
            <a:spLocks noGrp="1"/>
          </p:cNvSpPr>
          <p:nvPr>
            <p:ph type="subTitle" idx="1"/>
          </p:nvPr>
        </p:nvSpPr>
        <p:spPr>
          <a:xfrm>
            <a:off x="1247945" y="3429001"/>
            <a:ext cx="6517482" cy="1028699"/>
          </a:xfrm>
        </p:spPr>
        <p:txBody>
          <a:bodyPr>
            <a:normAutofit fontScale="62500" lnSpcReduction="20000"/>
          </a:bodyPr>
          <a:lstStyle/>
          <a:p>
            <a:r>
              <a:rPr lang="it-IT" dirty="0">
                <a:solidFill>
                  <a:schemeClr val="accent1">
                    <a:lumMod val="75000"/>
                  </a:schemeClr>
                </a:solidFill>
              </a:rPr>
              <a:t>Ambito 11 e ambito 12</a:t>
            </a:r>
          </a:p>
          <a:p>
            <a:r>
              <a:rPr lang="it-IT" dirty="0">
                <a:solidFill>
                  <a:schemeClr val="accent1">
                    <a:lumMod val="75000"/>
                  </a:schemeClr>
                </a:solidFill>
              </a:rPr>
              <a:t>Provincia di </a:t>
            </a:r>
            <a:r>
              <a:rPr lang="it-IT" dirty="0" err="1">
                <a:solidFill>
                  <a:schemeClr val="accent1">
                    <a:lumMod val="75000"/>
                  </a:schemeClr>
                </a:solidFill>
              </a:rPr>
              <a:t>livorno</a:t>
            </a:r>
            <a:endParaRPr lang="it-IT" dirty="0">
              <a:solidFill>
                <a:schemeClr val="accent1">
                  <a:lumMod val="75000"/>
                </a:schemeClr>
              </a:solidFill>
            </a:endParaRPr>
          </a:p>
          <a:p>
            <a:r>
              <a:rPr lang="it-IT" dirty="0">
                <a:solidFill>
                  <a:schemeClr val="accent1">
                    <a:lumMod val="75000"/>
                  </a:schemeClr>
                </a:solidFill>
              </a:rPr>
              <a:t>Plenaria FINALE</a:t>
            </a:r>
          </a:p>
        </p:txBody>
      </p:sp>
      <p:sp>
        <p:nvSpPr>
          <p:cNvPr id="4" name="CasellaDiTesto 3">
            <a:extLst>
              <a:ext uri="{FF2B5EF4-FFF2-40B4-BE49-F238E27FC236}">
                <a16:creationId xmlns:a16="http://schemas.microsoft.com/office/drawing/2014/main" id="{D629D905-71B8-8A47-881F-C37877365D8F}"/>
              </a:ext>
            </a:extLst>
          </p:cNvPr>
          <p:cNvSpPr txBox="1"/>
          <p:nvPr/>
        </p:nvSpPr>
        <p:spPr>
          <a:xfrm>
            <a:off x="1051865" y="4661807"/>
            <a:ext cx="2745432" cy="715581"/>
          </a:xfrm>
          <a:prstGeom prst="rect">
            <a:avLst/>
          </a:prstGeom>
          <a:noFill/>
        </p:spPr>
        <p:txBody>
          <a:bodyPr wrap="none" rtlCol="0">
            <a:spAutoFit/>
          </a:bodyPr>
          <a:lstStyle/>
          <a:p>
            <a:pPr algn="ctr"/>
            <a:r>
              <a:rPr lang="it-IT" sz="1350" dirty="0"/>
              <a:t>Paola Barontini</a:t>
            </a:r>
          </a:p>
          <a:p>
            <a:pPr algn="ctr"/>
            <a:r>
              <a:rPr lang="it-IT" sz="1350" dirty="0"/>
              <a:t>Docente Referente Progetti Nazionali</a:t>
            </a:r>
          </a:p>
          <a:p>
            <a:pPr algn="ctr"/>
            <a:r>
              <a:rPr lang="it-IT" sz="1350" dirty="0"/>
              <a:t>ATP - Livorno</a:t>
            </a:r>
          </a:p>
        </p:txBody>
      </p:sp>
    </p:spTree>
    <p:extLst>
      <p:ext uri="{BB962C8B-B14F-4D97-AF65-F5344CB8AC3E}">
        <p14:creationId xmlns:p14="http://schemas.microsoft.com/office/powerpoint/2010/main" val="792836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292B348-3258-7D6B-A93F-5D570C0EE16A}"/>
              </a:ext>
            </a:extLst>
          </p:cNvPr>
          <p:cNvSpPr txBox="1"/>
          <p:nvPr/>
        </p:nvSpPr>
        <p:spPr>
          <a:xfrm>
            <a:off x="1763688" y="764704"/>
            <a:ext cx="6696744" cy="646331"/>
          </a:xfrm>
          <a:prstGeom prst="rect">
            <a:avLst/>
          </a:prstGeom>
          <a:noFill/>
        </p:spPr>
        <p:txBody>
          <a:bodyPr wrap="square">
            <a:spAutoFit/>
          </a:bodyPr>
          <a:lstStyle/>
          <a:p>
            <a:pPr algn="ctr"/>
            <a:r>
              <a:rPr lang="it-IT" b="1" i="0" dirty="0">
                <a:solidFill>
                  <a:srgbClr val="333333"/>
                </a:solidFill>
                <a:effectLst/>
                <a:latin typeface="Helvetica Neue"/>
              </a:rPr>
              <a:t>NEOASSUNTI con Concorso straordinario Art.59 c.9 bis DL.73/2021</a:t>
            </a:r>
            <a:endParaRPr lang="it-IT" dirty="0"/>
          </a:p>
        </p:txBody>
      </p:sp>
      <p:sp>
        <p:nvSpPr>
          <p:cNvPr id="5" name="CasellaDiTesto 4">
            <a:extLst>
              <a:ext uri="{FF2B5EF4-FFF2-40B4-BE49-F238E27FC236}">
                <a16:creationId xmlns:a16="http://schemas.microsoft.com/office/drawing/2014/main" id="{0B20200B-F431-DF69-C3EA-EE1DB59BBDBD}"/>
              </a:ext>
            </a:extLst>
          </p:cNvPr>
          <p:cNvSpPr txBox="1"/>
          <p:nvPr/>
        </p:nvSpPr>
        <p:spPr>
          <a:xfrm>
            <a:off x="467544" y="1556792"/>
            <a:ext cx="8352928" cy="4708981"/>
          </a:xfrm>
          <a:prstGeom prst="rect">
            <a:avLst/>
          </a:prstGeom>
          <a:noFill/>
        </p:spPr>
        <p:txBody>
          <a:bodyPr wrap="square">
            <a:spAutoFit/>
          </a:bodyPr>
          <a:lstStyle/>
          <a:p>
            <a:pPr algn="ctr"/>
            <a:r>
              <a:rPr lang="it-IT" sz="1200" b="1" dirty="0"/>
              <a:t>D.M. 108 del 28.04.2022 Articolo 18 (Percorso di formazione e prova conclusiva) </a:t>
            </a:r>
          </a:p>
          <a:p>
            <a:pPr marL="342900" indent="-342900">
              <a:buAutoNum type="arabicPeriod"/>
            </a:pPr>
            <a:r>
              <a:rPr lang="it-IT" sz="1200" dirty="0"/>
              <a:t>Il presente articolo individua le attività formative, le procedure, le modalità e i criteri di verifica del percorso di formazione a cui partecipano, con oneri a proprio carico, i candidati vincitori collocati in posizione utile nelle graduatorie di cui all’articolo 9. </a:t>
            </a:r>
          </a:p>
          <a:p>
            <a:pPr marL="342900" indent="-342900">
              <a:buAutoNum type="arabicPeriod"/>
            </a:pPr>
            <a:r>
              <a:rPr lang="it-IT" sz="1200" dirty="0"/>
              <a:t>Il percorso di formazione assolve alle finalità di svolgere un confronto tra le competenze dell’aspirante e quelle del profilo professionale proprio del docente.</a:t>
            </a:r>
          </a:p>
          <a:p>
            <a:pPr marL="342900" indent="-342900">
              <a:buAutoNum type="arabicPeriod"/>
            </a:pPr>
            <a:r>
              <a:rPr lang="it-IT" sz="1200" dirty="0"/>
              <a:t>Il profilo assunto come riferimento attiene a cinque dimensioni o aree della professionalità: culturale-disciplinare, metodologico-didattica, organizzativa, istituzionale-sociale, formativo-professionale. </a:t>
            </a:r>
          </a:p>
          <a:p>
            <a:pPr marL="342900" indent="-342900">
              <a:buAutoNum type="arabicPeriod"/>
            </a:pPr>
            <a:r>
              <a:rPr lang="it-IT" sz="1200" dirty="0"/>
              <a:t>Il percorso, attivato dalle università, prevede quaranta ore di attività formative equivalenti a cinque crediti formativi universitari (CFU) e si conclude entro il 15 giugno 2023. </a:t>
            </a:r>
          </a:p>
          <a:p>
            <a:pPr marL="342900" indent="-342900">
              <a:buAutoNum type="arabicPeriod"/>
            </a:pPr>
            <a:r>
              <a:rPr lang="it-IT" sz="1200" dirty="0"/>
              <a:t>Le attività formative previste per il percorso di formazione di cui all’art. 59, comma 9-bis del decreto-legge sono organizzate in tre aree tematiche di seguito riportate: • Formazione sulle dimensioni culturale-disciplinare, metodologico-didattica, e formativo-professionale (3 CFU – MPED/03 DIDATTICA E PEDAGOGIA SPECIALE) • Formazione sulle dimensioni organizzativa e istituzionale-sociale – (1 CFU - SPS/07 - SOCIOLOGIA GENERALE) • Elaborazione di un bilancio delle competenze e di un conseguente progetto di sviluppo individuale (1 CFU – MPED/04 PEDAGOGIA SPERIMENTALE) </a:t>
            </a:r>
          </a:p>
          <a:p>
            <a:pPr marL="342900" indent="-342900">
              <a:buAutoNum type="arabicPeriod"/>
            </a:pPr>
            <a:r>
              <a:rPr lang="it-IT" sz="1200" dirty="0"/>
              <a:t>Le competenze acquisite sono verificate mediante un esame orale sui contenuti del corso. </a:t>
            </a:r>
          </a:p>
          <a:p>
            <a:pPr marL="342900" indent="-342900">
              <a:buAutoNum type="arabicPeriod"/>
            </a:pPr>
            <a:r>
              <a:rPr lang="it-IT" sz="1200" dirty="0"/>
              <a:t>La valutazione finale afferisce alla padronanza dei contenuti, all’utilizzo di appropriate definizioni e riferimenti teorici, alla chiarezza dell’esposizione, al dominio del linguaggio specialistico e si intende superata dai candidati che conseguono una valutazione positiva. </a:t>
            </a:r>
          </a:p>
          <a:p>
            <a:pPr marL="342900" indent="-342900">
              <a:buAutoNum type="arabicPeriod"/>
            </a:pPr>
            <a:r>
              <a:rPr lang="it-IT" sz="1200" dirty="0"/>
              <a:t>A seguito del superamento dell’esame è rilasciato un certificato di frequenza che riporta i crediti formativi universitari (CFU) conseguiti e i relativi settori scientifico disciplinari (SSD). </a:t>
            </a:r>
          </a:p>
          <a:p>
            <a:pPr marL="342900" indent="-342900">
              <a:buAutoNum type="arabicPeriod"/>
            </a:pPr>
            <a:r>
              <a:rPr lang="it-IT" sz="1200" dirty="0"/>
              <a:t>Il mancato superamento della prova conclusiva comporta la decadenza dalla procedura ed è preclusa la trasformazione a tempo indeterminato del contratto. Il servizio prestato viene valutato quale incarico a tempo determinato. </a:t>
            </a:r>
          </a:p>
          <a:p>
            <a:pPr marL="342900" indent="-342900">
              <a:buAutoNum type="arabicPeriod"/>
            </a:pPr>
            <a:r>
              <a:rPr lang="it-IT" sz="1200" dirty="0"/>
              <a:t>Mediante comunicazione sul proprio sito istituzionale, ogni USR responsabile della procedura concorsuale rende nota la data entro la quale gli aspiranti dichiarano, secondo le modalità di cui al DPR 28 dicembre 2000, n. 445, il positivo superamento del percorso formativo. Articolo 19</a:t>
            </a:r>
          </a:p>
        </p:txBody>
      </p:sp>
    </p:spTree>
    <p:extLst>
      <p:ext uri="{BB962C8B-B14F-4D97-AF65-F5344CB8AC3E}">
        <p14:creationId xmlns:p14="http://schemas.microsoft.com/office/powerpoint/2010/main" val="1841863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B225723-3410-1AF1-F74A-728A44635C18}"/>
              </a:ext>
            </a:extLst>
          </p:cNvPr>
          <p:cNvSpPr txBox="1"/>
          <p:nvPr/>
        </p:nvSpPr>
        <p:spPr>
          <a:xfrm>
            <a:off x="467544" y="908720"/>
            <a:ext cx="8208912" cy="3231654"/>
          </a:xfrm>
          <a:prstGeom prst="rect">
            <a:avLst/>
          </a:prstGeom>
          <a:noFill/>
        </p:spPr>
        <p:txBody>
          <a:bodyPr wrap="square">
            <a:spAutoFit/>
          </a:bodyPr>
          <a:lstStyle/>
          <a:p>
            <a:pPr algn="ctr"/>
            <a:r>
              <a:rPr lang="it-IT" sz="1200" b="1" dirty="0"/>
              <a:t>Articolo 19 (Trasformazione del contratto a tempo determinato in contratto a tempo indeterminato) </a:t>
            </a:r>
          </a:p>
          <a:p>
            <a:endParaRPr lang="it-IT" sz="1200" b="1" dirty="0"/>
          </a:p>
          <a:p>
            <a:pPr marL="342900" indent="-342900">
              <a:buAutoNum type="arabicPeriod"/>
            </a:pPr>
            <a:r>
              <a:rPr lang="it-IT" sz="1200" dirty="0"/>
              <a:t>Nel corso della durata del contratto a tempo determinato di cui all’articolo 17, i candidati svolgono il percorso annuale di formazione iniziale e prova di cui all’articolo 13 del decreto legislativo 13 aprile 2017, n. 59. </a:t>
            </a:r>
          </a:p>
          <a:p>
            <a:pPr marL="342900" indent="-342900">
              <a:buAutoNum type="arabicPeriod"/>
            </a:pPr>
            <a:r>
              <a:rPr lang="it-IT" sz="1200" dirty="0"/>
              <a:t>La negativa valutazione del percorso di formazione e prova comporta la reiterazione dell’anno di prova ai sensi dell’articolo 1, comma 119, della legge 13 luglio 2015, n. 107. Il rinvio del percorso di formazione e prova per giustificati motivi normativamente previsti comporta la reiterazione dell’anno di prova come regolamentato dall’articolo 438 del decreto legislativo 16 aprile 1994, n. 297, e dall’articolo 1, comma 116, della legge 13 luglio 2015, n. 107. </a:t>
            </a:r>
          </a:p>
          <a:p>
            <a:pPr marL="342900" indent="-342900">
              <a:buAutoNum type="arabicPeriod"/>
            </a:pPr>
            <a:r>
              <a:rPr lang="it-IT" sz="1200" dirty="0"/>
              <a:t>A seguito del superamento della prova che conclude il percorso di formazione di cui all’articolo 18 nonché del superamento del percorso annuale di formazione iniziale e prova, il docente è assunto a tempo indeterminato e confermato in ruolo, con decorrenza giuridica ed economica dal 1° settembre 2023, o, se successiva, dalla data di inizio del servizio, nella medesima istituzione scolastica presso cui ha prestato servizio a tempo determinato. Si applica quanto disposto all'articolo 399, commi 3 e 3 bis, del Testo Unico. </a:t>
            </a:r>
          </a:p>
          <a:p>
            <a:pPr marL="342900" indent="-342900">
              <a:buAutoNum type="arabicPeriod"/>
            </a:pPr>
            <a:r>
              <a:rPr lang="it-IT" sz="1200" dirty="0"/>
              <a:t>All’atto della conferma in ruolo i docenti assunti conseguono l’abilitazione per la relativa classe di concorso, qualora ne siano privi. </a:t>
            </a:r>
          </a:p>
          <a:p>
            <a:pPr marL="342900" indent="-342900">
              <a:buAutoNum type="arabicPeriod"/>
            </a:pPr>
            <a:r>
              <a:rPr lang="it-IT" sz="1200" dirty="0"/>
              <a:t>La rinuncia al ruolo comporta la decadenza dalla graduatoria regionale. </a:t>
            </a:r>
          </a:p>
          <a:p>
            <a:pPr marL="342900" indent="-342900">
              <a:buAutoNum type="arabicPeriod"/>
            </a:pPr>
            <a:r>
              <a:rPr lang="it-IT" sz="1200" dirty="0"/>
              <a:t>Le graduatorie regionali decadono con l'immissione in ruolo dei vincitori. </a:t>
            </a:r>
          </a:p>
        </p:txBody>
      </p:sp>
    </p:spTree>
    <p:extLst>
      <p:ext uri="{BB962C8B-B14F-4D97-AF65-F5344CB8AC3E}">
        <p14:creationId xmlns:p14="http://schemas.microsoft.com/office/powerpoint/2010/main" val="90825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E7C46A1-2D41-46D4-B0A1-9877DF60DFBF}"/>
              </a:ext>
            </a:extLst>
          </p:cNvPr>
          <p:cNvSpPr txBox="1"/>
          <p:nvPr/>
        </p:nvSpPr>
        <p:spPr>
          <a:xfrm>
            <a:off x="467544" y="1166843"/>
            <a:ext cx="8136904" cy="4247317"/>
          </a:xfrm>
          <a:prstGeom prst="rect">
            <a:avLst/>
          </a:prstGeom>
          <a:noFill/>
        </p:spPr>
        <p:txBody>
          <a:bodyPr wrap="square">
            <a:spAutoFit/>
          </a:bodyPr>
          <a:lstStyle/>
          <a:p>
            <a:pPr algn="ctr"/>
            <a:r>
              <a:rPr lang="it-IT" b="1" dirty="0"/>
              <a:t>ATTIVITA’ DIDATTICA </a:t>
            </a:r>
          </a:p>
          <a:p>
            <a:r>
              <a:rPr lang="it-IT" dirty="0"/>
              <a:t>❖ </a:t>
            </a:r>
            <a:r>
              <a:rPr lang="it-IT" b="1" dirty="0"/>
              <a:t>Progettazione </a:t>
            </a:r>
          </a:p>
          <a:p>
            <a:r>
              <a:rPr lang="it-IT" dirty="0"/>
              <a:t>OGGETTO ATTIVITA’ </a:t>
            </a:r>
          </a:p>
          <a:p>
            <a:pPr marL="342900" indent="-342900">
              <a:buAutoNum type="arabicPeriod"/>
            </a:pPr>
            <a:r>
              <a:rPr lang="it-IT" dirty="0"/>
              <a:t>OBIETTIVI DI MIGLIORAMENTO RISPETTO ALLA SITUAZIONE-PROBLEMA </a:t>
            </a:r>
          </a:p>
          <a:p>
            <a:pPr marL="342900" indent="-342900">
              <a:buAutoNum type="arabicPeriod"/>
            </a:pPr>
            <a:r>
              <a:rPr lang="it-IT" dirty="0"/>
              <a:t>ARTICOLAZIONE DELL’ATTIVITÀ </a:t>
            </a:r>
          </a:p>
          <a:p>
            <a:pPr marL="342900" indent="-342900">
              <a:buAutoNum type="arabicPeriod"/>
            </a:pPr>
            <a:r>
              <a:rPr lang="it-IT" dirty="0"/>
              <a:t>METODI E STRUMENTI PER LA VALUTAZIONE </a:t>
            </a:r>
          </a:p>
          <a:p>
            <a:pPr marL="342900" indent="-342900">
              <a:buAutoNum type="arabicPeriod"/>
            </a:pPr>
            <a:r>
              <a:rPr lang="it-IT" dirty="0"/>
              <a:t>QUALE FUNZIONE HANNO GLI STRUMENTI DIGITALI NELLA TUA PROGETTAZIONE? </a:t>
            </a:r>
          </a:p>
          <a:p>
            <a:r>
              <a:rPr lang="it-IT" dirty="0"/>
              <a:t>❖ </a:t>
            </a:r>
            <a:r>
              <a:rPr lang="it-IT" b="1" dirty="0"/>
              <a:t>Riflessione</a:t>
            </a:r>
          </a:p>
          <a:p>
            <a:r>
              <a:rPr lang="it-IT" dirty="0"/>
              <a:t>★ L'attività si è sviluppata come avevi progettato o previsto? In caso contrario, cosa si è rivelato diverso? Perché? </a:t>
            </a:r>
          </a:p>
          <a:p>
            <a:r>
              <a:rPr lang="it-IT" dirty="0"/>
              <a:t>★ Quali credi siano state le tue scelte più efficaci? Perché? </a:t>
            </a:r>
          </a:p>
          <a:p>
            <a:r>
              <a:rPr lang="it-IT" dirty="0"/>
              <a:t>★ Rispetto alle competenze su cui hai riflettuto nel Bilancio iniziale, quali competenze hai consolidato con questa esperienza eventualmente anche in riferimento al supporto del tuo tutor?</a:t>
            </a:r>
          </a:p>
        </p:txBody>
      </p:sp>
    </p:spTree>
    <p:extLst>
      <p:ext uri="{BB962C8B-B14F-4D97-AF65-F5344CB8AC3E}">
        <p14:creationId xmlns:p14="http://schemas.microsoft.com/office/powerpoint/2010/main" val="799532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95736" y="940078"/>
            <a:ext cx="4968552" cy="461665"/>
          </a:xfrm>
          <a:prstGeom prst="rect">
            <a:avLst/>
          </a:prstGeom>
        </p:spPr>
        <p:txBody>
          <a:bodyPr wrap="square">
            <a:spAutoFit/>
          </a:bodyPr>
          <a:lstStyle/>
          <a:p>
            <a:pPr algn="ctr"/>
            <a:r>
              <a:rPr lang="it-IT" sz="2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Bilancio delle competenze </a:t>
            </a:r>
          </a:p>
        </p:txBody>
      </p:sp>
      <p:sp>
        <p:nvSpPr>
          <p:cNvPr id="5" name="Segnaposto contenuto 2">
            <a:extLst>
              <a:ext uri="{FF2B5EF4-FFF2-40B4-BE49-F238E27FC236}">
                <a16:creationId xmlns:a16="http://schemas.microsoft.com/office/drawing/2014/main" id="{CC1F89D3-2446-C841-AA32-79C8C7228C64}"/>
              </a:ext>
            </a:extLst>
          </p:cNvPr>
          <p:cNvSpPr txBox="1">
            <a:spLocks/>
          </p:cNvSpPr>
          <p:nvPr/>
        </p:nvSpPr>
        <p:spPr>
          <a:xfrm>
            <a:off x="971600" y="1844824"/>
            <a:ext cx="7056784" cy="3240360"/>
          </a:xfrm>
          <a:prstGeom prst="rect">
            <a:avLst/>
          </a:prstGeom>
        </p:spPr>
        <p:txBody>
          <a:bodyPr/>
          <a:lst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a:lstStyle>
          <a:p>
            <a:pPr algn="ctr"/>
            <a:endParaRPr lang="it-IT" dirty="0"/>
          </a:p>
          <a:p>
            <a:pPr algn="ctr"/>
            <a:r>
              <a:rPr lang="it-IT" dirty="0"/>
              <a:t>Il </a:t>
            </a:r>
            <a:r>
              <a:rPr lang="it-IT" dirty="0">
                <a:solidFill>
                  <a:srgbClr val="7030A0"/>
                </a:solidFill>
              </a:rPr>
              <a:t>Bilancio delle Competenze </a:t>
            </a:r>
            <a:r>
              <a:rPr lang="it-IT" dirty="0"/>
              <a:t>è l’attività Iniziale e Finale  del percorso formativo del docente neoassunto in ruolo in periodo di prova come da Legge 107/2015 DM 850/2015 e successive integrazioni.</a:t>
            </a:r>
          </a:p>
          <a:p>
            <a:endParaRPr lang="it-IT" dirty="0"/>
          </a:p>
        </p:txBody>
      </p:sp>
    </p:spTree>
    <p:extLst>
      <p:ext uri="{BB962C8B-B14F-4D97-AF65-F5344CB8AC3E}">
        <p14:creationId xmlns:p14="http://schemas.microsoft.com/office/powerpoint/2010/main" val="3454094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95736" y="2420888"/>
            <a:ext cx="5328591" cy="1530752"/>
          </a:xfrm>
          <a:prstGeom prst="rect">
            <a:avLst/>
          </a:prstGeom>
        </p:spPr>
        <p:txBody>
          <a:bodyPr wrap="square">
            <a:spAutoFit/>
          </a:bodyPr>
          <a:lstStyle/>
          <a:p>
            <a:pPr algn="just"/>
            <a:r>
              <a:rPr lang="it-IT" dirty="0"/>
              <a:t>        Si sottolinea che i </a:t>
            </a:r>
            <a:r>
              <a:rPr lang="it-IT" b="1" dirty="0"/>
              <a:t>Bilanci iniziale</a:t>
            </a:r>
            <a:r>
              <a:rPr lang="it-IT" dirty="0"/>
              <a:t> e </a:t>
            </a:r>
            <a:r>
              <a:rPr lang="it-IT" b="1" dirty="0"/>
              <a:t>finale</a:t>
            </a:r>
            <a:r>
              <a:rPr lang="it-IT" dirty="0"/>
              <a:t> </a:t>
            </a:r>
          </a:p>
          <a:p>
            <a:pPr algn="ctr"/>
            <a:r>
              <a:rPr lang="it-IT" b="1" u="sng" dirty="0"/>
              <a:t>NON</a:t>
            </a:r>
            <a:r>
              <a:rPr lang="it-IT" dirty="0"/>
              <a:t> hanno </a:t>
            </a:r>
          </a:p>
          <a:p>
            <a:pPr algn="just"/>
            <a:r>
              <a:rPr lang="it-IT" dirty="0"/>
              <a:t>un carattere </a:t>
            </a:r>
            <a:r>
              <a:rPr lang="it-IT" b="1" dirty="0"/>
              <a:t>valutativo</a:t>
            </a:r>
            <a:r>
              <a:rPr lang="it-IT" dirty="0"/>
              <a:t> (di cui tratta invece l'art. 4, DM 850/2015), ma sono pensati per supportare il docente </a:t>
            </a:r>
            <a:r>
              <a:rPr lang="it-IT" b="1" u="sng" dirty="0"/>
              <a:t>in un personale processo di autovalutazione</a:t>
            </a:r>
          </a:p>
        </p:txBody>
      </p:sp>
    </p:spTree>
    <p:extLst>
      <p:ext uri="{BB962C8B-B14F-4D97-AF65-F5344CB8AC3E}">
        <p14:creationId xmlns:p14="http://schemas.microsoft.com/office/powerpoint/2010/main" val="1303762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231713-3ECB-9148-B0DE-D60657453A5B}"/>
              </a:ext>
            </a:extLst>
          </p:cNvPr>
          <p:cNvSpPr txBox="1">
            <a:spLocks/>
          </p:cNvSpPr>
          <p:nvPr/>
        </p:nvSpPr>
        <p:spPr>
          <a:xfrm>
            <a:off x="1259632" y="1196752"/>
            <a:ext cx="6840760" cy="4824536"/>
          </a:xfrm>
          <a:prstGeom prst="rect">
            <a:avLst/>
          </a:prstGeom>
        </p:spPr>
        <p:txBody>
          <a:bodyPr>
            <a:normAutofit/>
          </a:bodyPr>
          <a:lst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a:lstStyle>
          <a:p>
            <a:pPr algn="ctr">
              <a:buFont typeface="Arial" charset="0"/>
              <a:buNone/>
            </a:pPr>
            <a:r>
              <a:rPr lang="it-IT" sz="3000" b="1" u="sng" dirty="0">
                <a:solidFill>
                  <a:schemeClr val="bg2">
                    <a:lumMod val="75000"/>
                  </a:schemeClr>
                </a:solidFill>
              </a:rPr>
              <a:t>Il Bilancio Finale ed i Bisogni Formativi Futuri </a:t>
            </a:r>
          </a:p>
          <a:p>
            <a:pPr algn="ctr">
              <a:buFont typeface="Arial" charset="0"/>
              <a:buNone/>
            </a:pPr>
            <a:endParaRPr lang="it-IT" sz="1000" b="1" u="sng" dirty="0"/>
          </a:p>
          <a:p>
            <a:pPr algn="ctr">
              <a:buFont typeface="Arial" charset="0"/>
              <a:buNone/>
            </a:pPr>
            <a:endParaRPr lang="it-IT" sz="1000" b="1" u="sng" dirty="0"/>
          </a:p>
          <a:p>
            <a:r>
              <a:rPr lang="it-IT" sz="1500" b="1" dirty="0"/>
              <a:t>Consentono  di esprimere considerazioni personali sull’evoluzione delle proprie competenze alla luce di quanto indicato nel Bilancio iniziale e di esprimere le proprie esigenze formative per il futuro.</a:t>
            </a:r>
          </a:p>
          <a:p>
            <a:pPr>
              <a:buFont typeface="Wingdings" pitchFamily="2" charset="2"/>
              <a:buChar char="q"/>
            </a:pPr>
            <a:r>
              <a:rPr lang="it-IT" sz="1600" dirty="0"/>
              <a:t>Il Bilancio Finale: stimola la riflessione sulla trasformazione delle proprie competenze professionali maturate durante l’anno di prova </a:t>
            </a:r>
          </a:p>
          <a:p>
            <a:pPr>
              <a:buFont typeface="Wingdings" pitchFamily="2" charset="2"/>
              <a:buChar char="q"/>
            </a:pPr>
            <a:r>
              <a:rPr lang="it-IT" sz="1600" b="1" dirty="0"/>
              <a:t>I Bisogni Formativi Futuri : autovalutazione sui contenuti che si ritiene sviluppare  ai fini di una formazione personale ed in relazione  allo sviluppo della scuola </a:t>
            </a:r>
            <a:endParaRPr lang="it-IT" sz="1500" b="1" dirty="0"/>
          </a:p>
          <a:p>
            <a:pPr>
              <a:buFont typeface="Brush Script MT" pitchFamily="66" charset="0"/>
              <a:buNone/>
            </a:pPr>
            <a:endParaRPr lang="it-IT" sz="2000" b="1" u="sng" dirty="0"/>
          </a:p>
          <a:p>
            <a:pPr marL="0" indent="0">
              <a:buFont typeface="Brush Script MT" pitchFamily="66" charset="0"/>
              <a:buNone/>
            </a:pPr>
            <a:r>
              <a:rPr lang="it-IT" sz="2000" b="1" u="sng" dirty="0"/>
              <a:t>Ogni Area deve essere interpretata ed espressa in modo soggettivo dal singolo docente in riferimento all’esercizio quotidiano della propria professione/professionalità.</a:t>
            </a:r>
            <a:endParaRPr lang="it-IT" sz="2000" dirty="0"/>
          </a:p>
          <a:p>
            <a:endParaRPr lang="it-IT" dirty="0"/>
          </a:p>
        </p:txBody>
      </p:sp>
    </p:spTree>
    <p:extLst>
      <p:ext uri="{BB962C8B-B14F-4D97-AF65-F5344CB8AC3E}">
        <p14:creationId xmlns:p14="http://schemas.microsoft.com/office/powerpoint/2010/main" val="1023129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98416C9-4A08-46B8-BC0C-532C6B6A3421}"/>
              </a:ext>
            </a:extLst>
          </p:cNvPr>
          <p:cNvSpPr txBox="1"/>
          <p:nvPr/>
        </p:nvSpPr>
        <p:spPr>
          <a:xfrm>
            <a:off x="827584" y="751344"/>
            <a:ext cx="7848872" cy="5078313"/>
          </a:xfrm>
          <a:prstGeom prst="rect">
            <a:avLst/>
          </a:prstGeom>
          <a:noFill/>
        </p:spPr>
        <p:txBody>
          <a:bodyPr wrap="square">
            <a:spAutoFit/>
          </a:bodyPr>
          <a:lstStyle/>
          <a:p>
            <a:pPr algn="ctr"/>
            <a:r>
              <a:rPr lang="it-IT" b="1" dirty="0"/>
              <a:t>Bisogni Formativi Futuri </a:t>
            </a:r>
          </a:p>
          <a:p>
            <a:r>
              <a:rPr lang="it-IT" dirty="0"/>
              <a:t>• Alunni con BES, DSA e Disabilità</a:t>
            </a:r>
          </a:p>
          <a:p>
            <a:r>
              <a:rPr lang="it-IT" dirty="0"/>
              <a:t>• Inclusione Sociale e dinamiche Interculturali </a:t>
            </a:r>
          </a:p>
          <a:p>
            <a:r>
              <a:rPr lang="it-IT" dirty="0"/>
              <a:t>• Didattiche delle discipline </a:t>
            </a:r>
          </a:p>
          <a:p>
            <a:r>
              <a:rPr lang="it-IT" dirty="0"/>
              <a:t>• Curricolo di Educazione Civica </a:t>
            </a:r>
          </a:p>
          <a:p>
            <a:r>
              <a:rPr lang="it-IT" dirty="0"/>
              <a:t>• Metodologie e Tecnologie per la didattica digitale </a:t>
            </a:r>
          </a:p>
          <a:p>
            <a:r>
              <a:rPr lang="it-IT" dirty="0"/>
              <a:t>• Competenze digitali degli studenti </a:t>
            </a:r>
          </a:p>
          <a:p>
            <a:r>
              <a:rPr lang="it-IT" dirty="0"/>
              <a:t>• Valutazione finale degli apprendimenti </a:t>
            </a:r>
          </a:p>
          <a:p>
            <a:r>
              <a:rPr lang="it-IT" dirty="0"/>
              <a:t>• Gestione della classe e problematiche relazionali </a:t>
            </a:r>
          </a:p>
          <a:p>
            <a:r>
              <a:rPr lang="it-IT" dirty="0"/>
              <a:t>• Contrasto alla dispersione Scolastica </a:t>
            </a:r>
          </a:p>
          <a:p>
            <a:r>
              <a:rPr lang="it-IT" dirty="0"/>
              <a:t>• Percorsi per le Competenze Trasversali e l’Orientamento </a:t>
            </a:r>
          </a:p>
          <a:p>
            <a:r>
              <a:rPr lang="it-IT" dirty="0"/>
              <a:t>• Formazione alle competenze relazionali, competenze trasversali (soft-skills e </a:t>
            </a:r>
            <a:r>
              <a:rPr lang="it-IT" dirty="0" err="1"/>
              <a:t>character</a:t>
            </a:r>
            <a:r>
              <a:rPr lang="it-IT" dirty="0"/>
              <a:t> skills) </a:t>
            </a:r>
          </a:p>
          <a:p>
            <a:r>
              <a:rPr lang="it-IT" dirty="0"/>
              <a:t>•Altro…………………………………………</a:t>
            </a:r>
          </a:p>
          <a:p>
            <a:r>
              <a:rPr lang="it-IT" dirty="0">
                <a:solidFill>
                  <a:srgbClr val="FF0000"/>
                </a:solidFill>
              </a:rPr>
              <a:t> </a:t>
            </a:r>
          </a:p>
          <a:p>
            <a:r>
              <a:rPr lang="it-IT" dirty="0">
                <a:solidFill>
                  <a:srgbClr val="FF0000"/>
                </a:solidFill>
              </a:rPr>
              <a:t>Evidenziare la motivazione delle scelte facendo riferimento sia a quelle di carattere più personale che a quelle sostenute dalle “richieste della scuola” in relazione al PTOF e/o al ruolo svolto all’interno dell’Istituto. </a:t>
            </a:r>
          </a:p>
        </p:txBody>
      </p:sp>
    </p:spTree>
    <p:extLst>
      <p:ext uri="{BB962C8B-B14F-4D97-AF65-F5344CB8AC3E}">
        <p14:creationId xmlns:p14="http://schemas.microsoft.com/office/powerpoint/2010/main" val="4242034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03648" y="404664"/>
            <a:ext cx="3888432" cy="648072"/>
          </a:xfrm>
        </p:spPr>
        <p:txBody>
          <a:bodyPr>
            <a:normAutofit/>
          </a:bodyPr>
          <a:lstStyle/>
          <a:p>
            <a:r>
              <a:rPr lang="it-IT" dirty="0"/>
              <a:t>Dossier finale</a:t>
            </a:r>
          </a:p>
        </p:txBody>
      </p:sp>
      <p:pic>
        <p:nvPicPr>
          <p:cNvPr id="5" name="Immagine 4" descr="Immagine che contiene testo, schermata, software, Pagina Web&#10;&#10;Descrizione generata automaticamente">
            <a:extLst>
              <a:ext uri="{FF2B5EF4-FFF2-40B4-BE49-F238E27FC236}">
                <a16:creationId xmlns:a16="http://schemas.microsoft.com/office/drawing/2014/main" id="{A695B5D4-FB73-03E6-A109-32F21D498B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418" y="1340768"/>
            <a:ext cx="8489164" cy="4525556"/>
          </a:xfrm>
          <a:prstGeom prst="rect">
            <a:avLst/>
          </a:prstGeom>
        </p:spPr>
      </p:pic>
    </p:spTree>
    <p:extLst>
      <p:ext uri="{BB962C8B-B14F-4D97-AF65-F5344CB8AC3E}">
        <p14:creationId xmlns:p14="http://schemas.microsoft.com/office/powerpoint/2010/main" val="953732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descr="Immagine che contiene testo, schermata, software, Icona del computer&#10;&#10;Descrizione generata automaticamente">
            <a:extLst>
              <a:ext uri="{FF2B5EF4-FFF2-40B4-BE49-F238E27FC236}">
                <a16:creationId xmlns:a16="http://schemas.microsoft.com/office/drawing/2014/main" id="{E08EF0C4-6962-D865-C338-D6F602C288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2691" y="537232"/>
            <a:ext cx="5458617" cy="5783535"/>
          </a:xfrm>
          <a:prstGeom prst="rect">
            <a:avLst/>
          </a:prstGeom>
        </p:spPr>
      </p:pic>
    </p:spTree>
    <p:extLst>
      <p:ext uri="{BB962C8B-B14F-4D97-AF65-F5344CB8AC3E}">
        <p14:creationId xmlns:p14="http://schemas.microsoft.com/office/powerpoint/2010/main" val="3288849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223D0EE0-9445-4920-9348-2CF322C86CA4}"/>
              </a:ext>
            </a:extLst>
          </p:cNvPr>
          <p:cNvSpPr txBox="1"/>
          <p:nvPr/>
        </p:nvSpPr>
        <p:spPr>
          <a:xfrm>
            <a:off x="845586" y="908720"/>
            <a:ext cx="7848872" cy="1754326"/>
          </a:xfrm>
          <a:prstGeom prst="rect">
            <a:avLst/>
          </a:prstGeom>
          <a:noFill/>
        </p:spPr>
        <p:txBody>
          <a:bodyPr wrap="square">
            <a:spAutoFit/>
          </a:bodyPr>
          <a:lstStyle/>
          <a:p>
            <a:pPr algn="ctr"/>
            <a:r>
              <a:rPr lang="it-IT" b="1" dirty="0"/>
              <a:t>DOSSIER FINALE </a:t>
            </a:r>
          </a:p>
          <a:p>
            <a:r>
              <a:rPr lang="it-IT" dirty="0"/>
              <a:t>In questa sezione puoi: </a:t>
            </a:r>
          </a:p>
          <a:p>
            <a:pPr marL="342900" indent="-342900">
              <a:buAutoNum type="arabicPeriod"/>
            </a:pPr>
            <a:r>
              <a:rPr lang="it-IT" dirty="0"/>
              <a:t>visualizzare lo stato di avanzamento delle attività svolte nell'ambiente di formazione: in verde le attività completate, in rosso quelle da completare; </a:t>
            </a:r>
          </a:p>
          <a:p>
            <a:pPr marL="342900" indent="-342900">
              <a:buAutoNum type="arabicPeriod"/>
            </a:pPr>
            <a:r>
              <a:rPr lang="it-IT" dirty="0"/>
              <a:t>generare ed esportare in pdf la documentazione relativa alle attività svolte, che dovrà essere presentata al Comitato di valutazione.</a:t>
            </a:r>
          </a:p>
        </p:txBody>
      </p:sp>
      <p:sp>
        <p:nvSpPr>
          <p:cNvPr id="5" name="CasellaDiTesto 4">
            <a:extLst>
              <a:ext uri="{FF2B5EF4-FFF2-40B4-BE49-F238E27FC236}">
                <a16:creationId xmlns:a16="http://schemas.microsoft.com/office/drawing/2014/main" id="{C41830FC-CFED-471A-A94B-08BC6AE8218F}"/>
              </a:ext>
            </a:extLst>
          </p:cNvPr>
          <p:cNvSpPr txBox="1"/>
          <p:nvPr/>
        </p:nvSpPr>
        <p:spPr>
          <a:xfrm>
            <a:off x="719572" y="2852936"/>
            <a:ext cx="8100900" cy="2308324"/>
          </a:xfrm>
          <a:prstGeom prst="rect">
            <a:avLst/>
          </a:prstGeom>
          <a:noFill/>
        </p:spPr>
        <p:txBody>
          <a:bodyPr wrap="square">
            <a:spAutoFit/>
          </a:bodyPr>
          <a:lstStyle/>
          <a:p>
            <a:r>
              <a:rPr lang="it-IT" b="1" u="sng" dirty="0"/>
              <a:t>Il Dossier finale potrà essere esportato in forma completa (non bozza) se hai: </a:t>
            </a:r>
          </a:p>
          <a:p>
            <a:pPr marL="285750" indent="-285750">
              <a:buFont typeface="Arial" panose="020B0604020202020204" pitchFamily="34" charset="0"/>
              <a:buChar char="•"/>
            </a:pPr>
            <a:r>
              <a:rPr lang="it-IT" dirty="0"/>
              <a:t>inserito nel curriculum formativo almeno un'esperienza completa in tutti i suoi campi;</a:t>
            </a:r>
          </a:p>
          <a:p>
            <a:pPr marL="285750" indent="-285750">
              <a:buFont typeface="Arial" panose="020B0604020202020204" pitchFamily="34" charset="0"/>
              <a:buChar char="•"/>
            </a:pPr>
            <a:r>
              <a:rPr lang="it-IT" dirty="0"/>
              <a:t>inoltrato definitivamente il Bilancio iniziale delle competenze; </a:t>
            </a:r>
          </a:p>
          <a:p>
            <a:pPr marL="285750" indent="-285750">
              <a:buFont typeface="Arial" panose="020B0604020202020204" pitchFamily="34" charset="0"/>
              <a:buChar char="•"/>
            </a:pPr>
            <a:r>
              <a:rPr lang="it-IT" dirty="0"/>
              <a:t>inserito almeno un laboratorio completo in tutti i suoi campi, oppure aver inserito la tua esperienza di visita a una scuola innovativa; </a:t>
            </a:r>
          </a:p>
          <a:p>
            <a:pPr marL="285750" indent="-285750">
              <a:buFont typeface="Arial" panose="020B0604020202020204" pitchFamily="34" charset="0"/>
              <a:buChar char="•"/>
            </a:pPr>
            <a:r>
              <a:rPr lang="it-IT" dirty="0"/>
              <a:t>inserito e compilato tutte le sezioni dell'Attività Didattica; </a:t>
            </a:r>
          </a:p>
          <a:p>
            <a:pPr marL="285750" indent="-285750">
              <a:buFont typeface="Arial" panose="020B0604020202020204" pitchFamily="34" charset="0"/>
              <a:buChar char="•"/>
            </a:pPr>
            <a:r>
              <a:rPr lang="it-IT" dirty="0"/>
              <a:t>inoltrato definitivamente il “Bilancio finale e bisogni futuri”; </a:t>
            </a:r>
          </a:p>
          <a:p>
            <a:pPr marL="285750" indent="-285750">
              <a:buFont typeface="Arial" panose="020B0604020202020204" pitchFamily="34" charset="0"/>
              <a:buChar char="•"/>
            </a:pPr>
            <a:r>
              <a:rPr lang="it-IT" dirty="0"/>
              <a:t>inoltrato definitivamente il questionario.</a:t>
            </a:r>
          </a:p>
        </p:txBody>
      </p:sp>
    </p:spTree>
    <p:extLst>
      <p:ext uri="{BB962C8B-B14F-4D97-AF65-F5344CB8AC3E}">
        <p14:creationId xmlns:p14="http://schemas.microsoft.com/office/powerpoint/2010/main" val="35208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9097FE1-4B69-9FB1-C844-3801A041A084}"/>
              </a:ext>
            </a:extLst>
          </p:cNvPr>
          <p:cNvSpPr txBox="1"/>
          <p:nvPr/>
        </p:nvSpPr>
        <p:spPr>
          <a:xfrm>
            <a:off x="2051720" y="836712"/>
            <a:ext cx="6264696" cy="646331"/>
          </a:xfrm>
          <a:prstGeom prst="rect">
            <a:avLst/>
          </a:prstGeom>
          <a:noFill/>
        </p:spPr>
        <p:txBody>
          <a:bodyPr wrap="square" rtlCol="0">
            <a:spAutoFit/>
          </a:bodyPr>
          <a:lstStyle/>
          <a:p>
            <a:r>
              <a:rPr lang="it-IT" b="1" dirty="0"/>
              <a:t>MODALITA’ DI IMMISSIONE IN RUOLO A.S. 2023-24 E PROCEDURE PER LA CONFERMA IN RUOLO</a:t>
            </a:r>
          </a:p>
        </p:txBody>
      </p:sp>
      <p:sp>
        <p:nvSpPr>
          <p:cNvPr id="3" name="CasellaDiTesto 2">
            <a:extLst>
              <a:ext uri="{FF2B5EF4-FFF2-40B4-BE49-F238E27FC236}">
                <a16:creationId xmlns:a16="http://schemas.microsoft.com/office/drawing/2014/main" id="{580B748A-D64C-74A0-B4BA-622B47E04FD4}"/>
              </a:ext>
            </a:extLst>
          </p:cNvPr>
          <p:cNvSpPr txBox="1"/>
          <p:nvPr/>
        </p:nvSpPr>
        <p:spPr>
          <a:xfrm>
            <a:off x="1187624" y="1700808"/>
            <a:ext cx="7056784" cy="4524315"/>
          </a:xfrm>
          <a:prstGeom prst="rect">
            <a:avLst/>
          </a:prstGeom>
          <a:noFill/>
        </p:spPr>
        <p:txBody>
          <a:bodyPr wrap="square" rtlCol="0">
            <a:spAutoFit/>
          </a:bodyPr>
          <a:lstStyle/>
          <a:p>
            <a:pPr marL="285750" indent="-285750" algn="just">
              <a:buFont typeface="Arial" panose="020B0604020202020204" pitchFamily="34" charset="0"/>
              <a:buChar char="•"/>
            </a:pPr>
            <a:r>
              <a:rPr lang="it-IT" b="1" dirty="0"/>
              <a:t>IMMESSI IN RUOLO DA GRADUATORIE DI MERITO </a:t>
            </a:r>
            <a:r>
              <a:rPr lang="it-IT" dirty="0"/>
              <a:t>– contratto a tempo indeterminato - superamento di anno di formazione e prova a seguito di colloquio con comitato di valutazione e decreto di superamento da parte del DS</a:t>
            </a:r>
          </a:p>
          <a:p>
            <a:pPr marL="285750" indent="-285750" algn="just">
              <a:buFont typeface="Arial" panose="020B0604020202020204" pitchFamily="34" charset="0"/>
              <a:buChar char="•"/>
            </a:pPr>
            <a:r>
              <a:rPr lang="it-IT" b="1" dirty="0"/>
              <a:t>IMMESSI IN RUOLO DA GPS EX ART 59 COMMA 4 D.L. 73/2021</a:t>
            </a:r>
            <a:r>
              <a:rPr lang="it-IT" dirty="0"/>
              <a:t>- contratto a tempo determinato – superamento di anno di formazione e prova con comitato di valutazione e decreto di superamento da parte del DS – prova disciplinare con comitato esterno – trasformazione del contratto da tempo determinato a tempo indeterminato con retrodatazione giuridica 2022 </a:t>
            </a:r>
          </a:p>
          <a:p>
            <a:pPr marL="285750" indent="-285750" algn="just">
              <a:buFont typeface="Arial" panose="020B0604020202020204" pitchFamily="34" charset="0"/>
              <a:buChar char="•"/>
            </a:pPr>
            <a:r>
              <a:rPr lang="it-IT" b="1" dirty="0"/>
              <a:t>IMMESSI IN RUOLO DA CONCORSO STRAORDINARIO EX ART. 59 COMMA 9BIS D.L. 73/2021</a:t>
            </a:r>
            <a:r>
              <a:rPr lang="it-IT" dirty="0"/>
              <a:t>- contratto a tempo determinato – superamento di anno di formazione e prova con comitato di valutazione e decreto di superamento da parte del DS – acquisizione di 5 CFU – trasformazione del contratto da tempo determinato a tempo indeterminato</a:t>
            </a:r>
          </a:p>
        </p:txBody>
      </p:sp>
    </p:spTree>
    <p:extLst>
      <p:ext uri="{BB962C8B-B14F-4D97-AF65-F5344CB8AC3E}">
        <p14:creationId xmlns:p14="http://schemas.microsoft.com/office/powerpoint/2010/main" val="2794171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503411EA-928F-45F2-952B-30DE70D29410}"/>
              </a:ext>
            </a:extLst>
          </p:cNvPr>
          <p:cNvSpPr txBox="1"/>
          <p:nvPr/>
        </p:nvSpPr>
        <p:spPr>
          <a:xfrm>
            <a:off x="971600" y="1859340"/>
            <a:ext cx="7416824" cy="2308324"/>
          </a:xfrm>
          <a:prstGeom prst="rect">
            <a:avLst/>
          </a:prstGeom>
          <a:noFill/>
        </p:spPr>
        <p:txBody>
          <a:bodyPr wrap="square">
            <a:spAutoFit/>
          </a:bodyPr>
          <a:lstStyle/>
          <a:p>
            <a:pPr algn="ctr"/>
            <a:r>
              <a:rPr lang="it-IT" b="1" dirty="0"/>
              <a:t>Attenzione!!!! </a:t>
            </a:r>
          </a:p>
          <a:p>
            <a:pPr algn="just"/>
            <a:r>
              <a:rPr lang="it-IT" dirty="0"/>
              <a:t>Si ricorda che il Bilancio iniziale e il Bilancio finale e bisogni formativi futuri </a:t>
            </a:r>
            <a:r>
              <a:rPr lang="it-IT" b="1" u="sng" dirty="0"/>
              <a:t>non devono essere solo salvati ma anche essere inviati definitivamente </a:t>
            </a:r>
            <a:r>
              <a:rPr lang="it-IT" dirty="0"/>
              <a:t>per ottenere la spunta verde nel Dossier finale. </a:t>
            </a:r>
          </a:p>
          <a:p>
            <a:pPr algn="just"/>
            <a:r>
              <a:rPr lang="it-IT" dirty="0"/>
              <a:t>Inoltre, il Bilancio iniziale delle competenze e il Bilancio finale e bisogni formativi futuri, </a:t>
            </a:r>
            <a:r>
              <a:rPr lang="it-IT" b="1" u="sng" dirty="0"/>
              <a:t>non verranno inclusi nell'esportazione del Dossier Finale</a:t>
            </a:r>
            <a:r>
              <a:rPr lang="it-IT" dirty="0"/>
              <a:t>, ma dovranno essere allegati a parte per la costituzione della documentazione da presentare al Comitato di valutazione. </a:t>
            </a:r>
          </a:p>
        </p:txBody>
      </p:sp>
    </p:spTree>
    <p:extLst>
      <p:ext uri="{BB962C8B-B14F-4D97-AF65-F5344CB8AC3E}">
        <p14:creationId xmlns:p14="http://schemas.microsoft.com/office/powerpoint/2010/main" val="2098083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458DFAFD-FD50-46CA-8012-E10A2D02607A}"/>
              </a:ext>
            </a:extLst>
          </p:cNvPr>
          <p:cNvSpPr txBox="1"/>
          <p:nvPr/>
        </p:nvSpPr>
        <p:spPr>
          <a:xfrm>
            <a:off x="755576" y="1443841"/>
            <a:ext cx="7416824" cy="4247317"/>
          </a:xfrm>
          <a:prstGeom prst="rect">
            <a:avLst/>
          </a:prstGeom>
          <a:noFill/>
        </p:spPr>
        <p:txBody>
          <a:bodyPr wrap="square">
            <a:spAutoFit/>
          </a:bodyPr>
          <a:lstStyle/>
          <a:p>
            <a:r>
              <a:rPr lang="it-IT" dirty="0"/>
              <a:t>Una volta inviati i Bilanci iniziale e finale sarà possibile scaricare i Bilanci compilati in formato pdf rientrando nelle apposite sezioni. </a:t>
            </a:r>
          </a:p>
          <a:p>
            <a:r>
              <a:rPr lang="it-IT" dirty="0"/>
              <a:t>Sotto l’indicazione dell’invio del Bilancio apparirà un link dal quale è possibile scaricare il Bilancio da allegare al Dossier finale. </a:t>
            </a:r>
          </a:p>
          <a:p>
            <a:endParaRPr lang="it-IT" dirty="0"/>
          </a:p>
          <a:p>
            <a:r>
              <a:rPr lang="it-IT" b="1" dirty="0"/>
              <a:t>PORTFOLIO</a:t>
            </a:r>
            <a:r>
              <a:rPr lang="it-IT" dirty="0"/>
              <a:t>: Bilancio iniziale delle competenze </a:t>
            </a:r>
          </a:p>
          <a:p>
            <a:r>
              <a:rPr lang="it-IT" b="1" dirty="0"/>
              <a:t>PORTFOLIO</a:t>
            </a:r>
            <a:r>
              <a:rPr lang="it-IT" dirty="0"/>
              <a:t>: Curriculum formativo </a:t>
            </a:r>
          </a:p>
          <a:p>
            <a:r>
              <a:rPr lang="it-IT" b="1" dirty="0"/>
              <a:t>PORTFOLIO</a:t>
            </a:r>
            <a:r>
              <a:rPr lang="it-IT" dirty="0"/>
              <a:t>: Attività didattica - Scheda di progettazione </a:t>
            </a:r>
          </a:p>
          <a:p>
            <a:r>
              <a:rPr lang="it-IT" b="1" dirty="0"/>
              <a:t>PORTFOLIO</a:t>
            </a:r>
            <a:r>
              <a:rPr lang="it-IT" dirty="0"/>
              <a:t>: Bilancio Finale e Bisogni futuri </a:t>
            </a:r>
          </a:p>
          <a:p>
            <a:r>
              <a:rPr lang="it-IT" b="1" dirty="0"/>
              <a:t>QUESTIONARIO </a:t>
            </a:r>
          </a:p>
          <a:p>
            <a:endParaRPr lang="it-IT" dirty="0"/>
          </a:p>
          <a:p>
            <a:endParaRPr lang="it-IT" dirty="0"/>
          </a:p>
          <a:p>
            <a:r>
              <a:rPr lang="it-IT" dirty="0"/>
              <a:t>Scarica la documentazione obbligatoria da allegare al Dossier finale: </a:t>
            </a:r>
          </a:p>
          <a:p>
            <a:r>
              <a:rPr lang="it-IT" dirty="0"/>
              <a:t>PORTFOLIO: Bilancio iniziale delle competenze </a:t>
            </a:r>
          </a:p>
          <a:p>
            <a:r>
              <a:rPr lang="it-IT" dirty="0"/>
              <a:t>PORTFOLIO: Bilancio Finale e Bisogni futuri</a:t>
            </a:r>
          </a:p>
        </p:txBody>
      </p:sp>
    </p:spTree>
    <p:extLst>
      <p:ext uri="{BB962C8B-B14F-4D97-AF65-F5344CB8AC3E}">
        <p14:creationId xmlns:p14="http://schemas.microsoft.com/office/powerpoint/2010/main" val="2309085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Immagine che contiene testo, schermata, Carattere, design&#10;&#10;Descrizione generata automaticamente">
            <a:extLst>
              <a:ext uri="{FF2B5EF4-FFF2-40B4-BE49-F238E27FC236}">
                <a16:creationId xmlns:a16="http://schemas.microsoft.com/office/drawing/2014/main" id="{FE2BC367-DB8F-4D82-971A-38B674719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5018" y="1772816"/>
            <a:ext cx="8393963" cy="3637384"/>
          </a:xfrm>
          <a:prstGeom prst="rect">
            <a:avLst/>
          </a:prstGeom>
        </p:spPr>
      </p:pic>
    </p:spTree>
    <p:extLst>
      <p:ext uri="{BB962C8B-B14F-4D97-AF65-F5344CB8AC3E}">
        <p14:creationId xmlns:p14="http://schemas.microsoft.com/office/powerpoint/2010/main" val="1384504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47664" y="1844824"/>
            <a:ext cx="6586847" cy="584775"/>
          </a:xfrm>
          <a:prstGeom prst="rect">
            <a:avLst/>
          </a:prstGeom>
          <a:noFill/>
        </p:spPr>
        <p:txBody>
          <a:bodyPr wrap="square" lIns="91440" tIns="45720" rIns="91440" bIns="45720">
            <a:spAutoFit/>
            <a:scene3d>
              <a:camera prst="perspectiveContrastingRightFacing"/>
              <a:lightRig rig="threePt" dir="t"/>
            </a:scene3d>
          </a:bodyPr>
          <a:lstStyle/>
          <a:p>
            <a:pPr algn="ctr"/>
            <a:r>
              <a:rPr lang="it-IT"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Che tempistica ho per concludere??</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3460053"/>
            <a:ext cx="1609725" cy="1600200"/>
          </a:xfrm>
          <a:prstGeom prst="rect">
            <a:avLst/>
          </a:prstGeom>
        </p:spPr>
      </p:pic>
    </p:spTree>
    <p:extLst>
      <p:ext uri="{BB962C8B-B14F-4D97-AF65-F5344CB8AC3E}">
        <p14:creationId xmlns:p14="http://schemas.microsoft.com/office/powerpoint/2010/main" val="3776818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619672" y="2132856"/>
            <a:ext cx="6192688" cy="2862322"/>
          </a:xfrm>
          <a:prstGeom prst="rect">
            <a:avLst/>
          </a:prstGeom>
        </p:spPr>
        <p:txBody>
          <a:bodyPr wrap="square">
            <a:spAutoFit/>
          </a:bodyPr>
          <a:lstStyle/>
          <a:p>
            <a:pPr algn="just"/>
            <a:r>
              <a:rPr lang="it-IT" dirty="0"/>
              <a:t>È compito delle singole scuole programmare l'incontro dei docenti neoassunti con il </a:t>
            </a:r>
            <a:r>
              <a:rPr lang="it-IT" b="1" dirty="0"/>
              <a:t>Comitato di Valutazione</a:t>
            </a:r>
            <a:r>
              <a:rPr lang="it-IT" dirty="0"/>
              <a:t>. </a:t>
            </a:r>
          </a:p>
          <a:p>
            <a:pPr algn="just"/>
            <a:r>
              <a:rPr lang="it-IT" dirty="0"/>
              <a:t>L’ambiente online resterà a disposizione dei docenti fino al mese di </a:t>
            </a:r>
            <a:r>
              <a:rPr lang="it-IT" b="1" dirty="0"/>
              <a:t>settembre 2024</a:t>
            </a:r>
            <a:r>
              <a:rPr lang="it-IT" dirty="0"/>
              <a:t>. Questa è l’unica scadenza che impone Indire. Tuttavia, le scuole possono indicare delle date di scadenza intermedie per la consegna delle varie attività. La scadenza indicata dalle scuole non ha un corrispettivo nell’ambiente online, dove tutte le sezioni rimarranno disponibili per la compilazione (fatta eccezione per i bilanci delle competenze, se inviati in via definitiva).</a:t>
            </a:r>
          </a:p>
        </p:txBody>
      </p:sp>
    </p:spTree>
    <p:extLst>
      <p:ext uri="{BB962C8B-B14F-4D97-AF65-F5344CB8AC3E}">
        <p14:creationId xmlns:p14="http://schemas.microsoft.com/office/powerpoint/2010/main" val="2214311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95A9943-8F6A-4FF2-B2A3-7F0D444DE296}"/>
              </a:ext>
            </a:extLst>
          </p:cNvPr>
          <p:cNvSpPr txBox="1"/>
          <p:nvPr/>
        </p:nvSpPr>
        <p:spPr>
          <a:xfrm>
            <a:off x="899592" y="2828836"/>
            <a:ext cx="7632848" cy="1200329"/>
          </a:xfrm>
          <a:prstGeom prst="rect">
            <a:avLst/>
          </a:prstGeom>
          <a:noFill/>
        </p:spPr>
        <p:txBody>
          <a:bodyPr wrap="square">
            <a:spAutoFit/>
          </a:bodyPr>
          <a:lstStyle/>
          <a:p>
            <a:r>
              <a:rPr lang="it-IT" b="1" i="1" dirty="0"/>
              <a:t>«L’obiettivo principale della Scuola è quello di creare Uomini che sono capaci di fare cose nuove, e non semplicemente ripetere quello che altre generazioni hanno fatto.»</a:t>
            </a:r>
          </a:p>
          <a:p>
            <a:pPr algn="r"/>
            <a:endParaRPr lang="it-IT" b="1" i="1" dirty="0"/>
          </a:p>
          <a:p>
            <a:pPr algn="r"/>
            <a:r>
              <a:rPr lang="it-IT" b="1" i="1" dirty="0"/>
              <a:t>J. Piaget </a:t>
            </a:r>
          </a:p>
        </p:txBody>
      </p:sp>
    </p:spTree>
    <p:extLst>
      <p:ext uri="{BB962C8B-B14F-4D97-AF65-F5344CB8AC3E}">
        <p14:creationId xmlns:p14="http://schemas.microsoft.com/office/powerpoint/2010/main" val="341288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80FBAE14-5039-FB4E-8208-FD11CF2CCFD2}"/>
              </a:ext>
            </a:extLst>
          </p:cNvPr>
          <p:cNvSpPr txBox="1"/>
          <p:nvPr/>
        </p:nvSpPr>
        <p:spPr>
          <a:xfrm>
            <a:off x="3016703" y="2792392"/>
            <a:ext cx="3110593" cy="646331"/>
          </a:xfrm>
          <a:prstGeom prst="rect">
            <a:avLst/>
          </a:prstGeom>
          <a:noFill/>
        </p:spPr>
        <p:txBody>
          <a:bodyPr wrap="square" rtlCol="0">
            <a:spAutoFit/>
          </a:bodyPr>
          <a:lstStyle/>
          <a:p>
            <a:pPr algn="ctr"/>
            <a:r>
              <a:rPr lang="it-IT" dirty="0">
                <a:solidFill>
                  <a:schemeClr val="accent1">
                    <a:lumMod val="75000"/>
                  </a:schemeClr>
                </a:solidFill>
                <a:latin typeface="Braggadocio" pitchFamily="82" charset="77"/>
              </a:rPr>
              <a:t>Grazie dell’attenzione</a:t>
            </a:r>
          </a:p>
        </p:txBody>
      </p:sp>
    </p:spTree>
    <p:extLst>
      <p:ext uri="{BB962C8B-B14F-4D97-AF65-F5344CB8AC3E}">
        <p14:creationId xmlns:p14="http://schemas.microsoft.com/office/powerpoint/2010/main" val="1926165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1844824"/>
            <a:ext cx="7605287" cy="923330"/>
          </a:xfrm>
          <a:prstGeom prst="rect">
            <a:avLst/>
          </a:prstGeom>
          <a:noFill/>
        </p:spPr>
        <p:txBody>
          <a:bodyPr wrap="none" lIns="91440" tIns="45720" rIns="91440" bIns="45720">
            <a:spAutoFit/>
            <a:scene3d>
              <a:camera prst="perspectiveContrastingRightFacing"/>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a:ln w="11430"/>
                <a:solidFill>
                  <a:schemeClr val="accent1">
                    <a:lumMod val="75000"/>
                  </a:schemeClr>
                </a:solidFill>
                <a:effectLst>
                  <a:outerShdw blurRad="50800" dist="39000" dir="5460000" algn="tl">
                    <a:srgbClr val="000000">
                      <a:alpha val="38000"/>
                    </a:srgbClr>
                  </a:outerShdw>
                </a:effectLst>
              </a:rPr>
              <a:t>Cosa ci resta da fare????</a:t>
            </a: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144" y="3717032"/>
            <a:ext cx="1963466" cy="1944216"/>
          </a:xfrm>
          <a:prstGeom prst="rect">
            <a:avLst/>
          </a:prstGeom>
        </p:spPr>
      </p:pic>
    </p:spTree>
    <p:extLst>
      <p:ext uri="{BB962C8B-B14F-4D97-AF65-F5344CB8AC3E}">
        <p14:creationId xmlns:p14="http://schemas.microsoft.com/office/powerpoint/2010/main" val="276290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1075047"/>
            <a:ext cx="3024336" cy="836854"/>
          </a:xfrm>
        </p:spPr>
        <p:txBody>
          <a:bodyPr>
            <a:normAutofit/>
          </a:bodyPr>
          <a:lstStyle/>
          <a:p>
            <a:pPr algn="r"/>
            <a:r>
              <a:rPr lang="it-IT" sz="3600" dirty="0">
                <a:solidFill>
                  <a:schemeClr val="accent1">
                    <a:lumMod val="75000"/>
                  </a:schemeClr>
                </a:solidFill>
              </a:rPr>
              <a:t>NEOASSUNTI</a:t>
            </a:r>
          </a:p>
        </p:txBody>
      </p:sp>
      <p:sp>
        <p:nvSpPr>
          <p:cNvPr id="4" name="Rettangolo 3"/>
          <p:cNvSpPr/>
          <p:nvPr/>
        </p:nvSpPr>
        <p:spPr>
          <a:xfrm>
            <a:off x="2051720" y="5602042"/>
            <a:ext cx="6804248" cy="584775"/>
          </a:xfrm>
          <a:prstGeom prst="rect">
            <a:avLst/>
          </a:prstGeom>
        </p:spPr>
        <p:txBody>
          <a:bodyPr wrap="square">
            <a:spAutoFit/>
          </a:bodyPr>
          <a:lstStyle/>
          <a:p>
            <a:r>
              <a:rPr lang="it-IT" sz="1600" dirty="0">
                <a:solidFill>
                  <a:srgbClr val="FF0000"/>
                </a:solidFill>
              </a:rPr>
              <a:t>il colloquio prende avvio dalla presentazione delle attività di insegnamento e formazione e della relativa documentazione contenuta nel portfolio professionale</a:t>
            </a:r>
          </a:p>
        </p:txBody>
      </p:sp>
      <p:grpSp>
        <p:nvGrpSpPr>
          <p:cNvPr id="11" name="Gruppo 10"/>
          <p:cNvGrpSpPr/>
          <p:nvPr/>
        </p:nvGrpSpPr>
        <p:grpSpPr>
          <a:xfrm>
            <a:off x="6948264" y="188640"/>
            <a:ext cx="1676364" cy="1772817"/>
            <a:chOff x="14333798" y="1031436"/>
            <a:chExt cx="1746598" cy="1829943"/>
          </a:xfrm>
          <a:solidFill>
            <a:schemeClr val="accent1">
              <a:lumMod val="60000"/>
              <a:lumOff val="40000"/>
            </a:schemeClr>
          </a:solidFill>
        </p:grpSpPr>
        <p:sp>
          <p:nvSpPr>
            <p:cNvPr id="12" name="Ovale 11"/>
            <p:cNvSpPr/>
            <p:nvPr/>
          </p:nvSpPr>
          <p:spPr>
            <a:xfrm>
              <a:off x="14333798" y="1031436"/>
              <a:ext cx="1746598" cy="1829943"/>
            </a:xfrm>
            <a:prstGeom prst="ellipse">
              <a:avLst/>
            </a:prstGeom>
            <a:grpFill/>
          </p:spPr>
          <p:style>
            <a:lnRef idx="2">
              <a:schemeClr val="lt1">
                <a:hueOff val="0"/>
                <a:satOff val="0"/>
                <a:lumOff val="0"/>
                <a:alphaOff val="0"/>
              </a:schemeClr>
            </a:lnRef>
            <a:fillRef idx="1">
              <a:schemeClr val="accent3">
                <a:hueOff val="-1398245"/>
                <a:satOff val="-4187"/>
                <a:lumOff val="-523"/>
                <a:alphaOff val="0"/>
              </a:schemeClr>
            </a:fillRef>
            <a:effectRef idx="0">
              <a:schemeClr val="accent3">
                <a:hueOff val="-1398245"/>
                <a:satOff val="-4187"/>
                <a:lumOff val="-523"/>
                <a:alphaOff val="0"/>
              </a:schemeClr>
            </a:effectRef>
            <a:fontRef idx="minor">
              <a:schemeClr val="lt1"/>
            </a:fontRef>
          </p:style>
          <p:txBody>
            <a:bodyPr/>
            <a:lstStyle/>
            <a:p>
              <a:endParaRPr lang="it-IT"/>
            </a:p>
          </p:txBody>
        </p:sp>
        <p:sp>
          <p:nvSpPr>
            <p:cNvPr id="13" name="Ovale 4"/>
            <p:cNvSpPr/>
            <p:nvPr/>
          </p:nvSpPr>
          <p:spPr>
            <a:xfrm>
              <a:off x="14633899" y="1299424"/>
              <a:ext cx="1235030" cy="12939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200" b="1" kern="1200" dirty="0">
                  <a:solidFill>
                    <a:srgbClr val="002060"/>
                  </a:solidFill>
                </a:rPr>
                <a:t>COSA RESTA DA FARE IN RELAZIONE ALLA FORMAZIONE</a:t>
              </a:r>
              <a:endParaRPr lang="it-IT" sz="1200" b="1" kern="1200" dirty="0"/>
            </a:p>
          </p:txBody>
        </p:sp>
      </p:grpSp>
      <p:sp>
        <p:nvSpPr>
          <p:cNvPr id="8" name="Freccia circolare a destra 7"/>
          <p:cNvSpPr/>
          <p:nvPr/>
        </p:nvSpPr>
        <p:spPr>
          <a:xfrm>
            <a:off x="539552" y="5385655"/>
            <a:ext cx="1656184" cy="101755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0" name="Rettangolo 9"/>
          <p:cNvSpPr/>
          <p:nvPr/>
        </p:nvSpPr>
        <p:spPr>
          <a:xfrm>
            <a:off x="2363122" y="1749249"/>
            <a:ext cx="5688632" cy="3785652"/>
          </a:xfrm>
          <a:prstGeom prst="rect">
            <a:avLst/>
          </a:prstGeom>
        </p:spPr>
        <p:txBody>
          <a:bodyPr wrap="square">
            <a:spAutoFit/>
          </a:bodyPr>
          <a:lstStyle/>
          <a:p>
            <a:r>
              <a:rPr lang="it-IT" sz="1600" dirty="0">
                <a:latin typeface="Times New Roman" panose="02020603050405020304" pitchFamily="18" charset="0"/>
                <a:cs typeface="Times New Roman" panose="02020603050405020304" pitchFamily="18" charset="0"/>
              </a:rPr>
              <a:t>1.Concludere attività PEER TO PEER </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2.Completare la formazione on line  </a:t>
            </a:r>
          </a:p>
          <a:p>
            <a:r>
              <a:rPr lang="it-IT" sz="1600" dirty="0">
                <a:latin typeface="Times New Roman" panose="02020603050405020304" pitchFamily="18" charset="0"/>
                <a:cs typeface="Times New Roman" panose="02020603050405020304" pitchFamily="18" charset="0"/>
              </a:rPr>
              <a:t>BILANCIO FINALE  e BISOGNI FORMATIVI  (in forma di autovalutazione: progressi di professionalità, impatto delle azioni formative realizzate, sviluppi ulteriori da ipotizzare)</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3.Completare la DOCUMENTAZIONE- PORTFOLIO, con le proprie esperienze formative e didattiche</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4.Presentare il PORTFOLIO al DS almeno 5 giorni prima (decisione delle scuole in autonomia) della convocazione per il colloquio davanti al Comitato per la Valutazione</a:t>
            </a:r>
          </a:p>
          <a:p>
            <a:endParaRPr lang="it-IT" sz="1600" dirty="0">
              <a:latin typeface="Times New Roman" panose="02020603050405020304" pitchFamily="18" charset="0"/>
              <a:cs typeface="Times New Roman" panose="02020603050405020304" pitchFamily="18" charset="0"/>
            </a:endParaRPr>
          </a:p>
          <a:p>
            <a:r>
              <a:rPr lang="it-IT" sz="1600" dirty="0">
                <a:latin typeface="Times New Roman" panose="02020603050405020304" pitchFamily="18" charset="0"/>
                <a:cs typeface="Times New Roman" panose="02020603050405020304" pitchFamily="18" charset="0"/>
              </a:rPr>
              <a:t>5. Sostenere il COLLOQUIO innanzi al Comitato</a:t>
            </a:r>
          </a:p>
        </p:txBody>
      </p:sp>
    </p:spTree>
    <p:extLst>
      <p:ext uri="{BB962C8B-B14F-4D97-AF65-F5344CB8AC3E}">
        <p14:creationId xmlns:p14="http://schemas.microsoft.com/office/powerpoint/2010/main" val="2625143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ctrTitle"/>
          </p:nvPr>
        </p:nvSpPr>
        <p:spPr>
          <a:xfrm>
            <a:off x="316622" y="2348880"/>
            <a:ext cx="1591082" cy="836854"/>
          </a:xfrm>
        </p:spPr>
        <p:txBody>
          <a:bodyPr>
            <a:normAutofit/>
          </a:bodyPr>
          <a:lstStyle/>
          <a:p>
            <a:pPr algn="r"/>
            <a:r>
              <a:rPr lang="it-IT" sz="3600" dirty="0">
                <a:solidFill>
                  <a:srgbClr val="0070C0"/>
                </a:solidFill>
              </a:rPr>
              <a:t>TUTOR</a:t>
            </a:r>
          </a:p>
        </p:txBody>
      </p:sp>
      <p:sp>
        <p:nvSpPr>
          <p:cNvPr id="3" name="Sottotitolo 2"/>
          <p:cNvSpPr>
            <a:spLocks noGrp="1"/>
          </p:cNvSpPr>
          <p:nvPr>
            <p:ph type="subTitle" idx="1"/>
          </p:nvPr>
        </p:nvSpPr>
        <p:spPr>
          <a:xfrm>
            <a:off x="1490814" y="896644"/>
            <a:ext cx="7406640" cy="1020187"/>
          </a:xfrm>
        </p:spPr>
        <p:txBody>
          <a:bodyPr>
            <a:normAutofit fontScale="32500" lnSpcReduction="20000"/>
          </a:bodyPr>
          <a:lstStyle/>
          <a:p>
            <a:pPr marL="541782" indent="-514350">
              <a:buAutoNum type="arabicPeriod"/>
            </a:pPr>
            <a:endParaRPr lang="it-IT" dirty="0">
              <a:solidFill>
                <a:srgbClr val="002060"/>
              </a:solidFill>
            </a:endParaRPr>
          </a:p>
          <a:p>
            <a:pPr marL="541782" indent="-514350">
              <a:buFont typeface="Wingdings 2"/>
              <a:buAutoNum type="arabicPeriod"/>
            </a:pPr>
            <a:r>
              <a:rPr lang="it-IT" sz="5600" dirty="0">
                <a:solidFill>
                  <a:schemeClr val="tx1"/>
                </a:solidFill>
              </a:rPr>
              <a:t>Concludere attività </a:t>
            </a:r>
            <a:r>
              <a:rPr lang="it-IT" sz="5600" b="1" dirty="0">
                <a:solidFill>
                  <a:schemeClr val="tx1"/>
                </a:solidFill>
              </a:rPr>
              <a:t>PEER TO PEER</a:t>
            </a:r>
            <a:endParaRPr lang="it-IT" sz="5600" dirty="0">
              <a:solidFill>
                <a:schemeClr val="tx1"/>
              </a:solidFill>
            </a:endParaRPr>
          </a:p>
          <a:p>
            <a:pPr marL="541782" indent="-514350">
              <a:buAutoNum type="arabicPeriod"/>
            </a:pPr>
            <a:r>
              <a:rPr lang="it-IT" sz="5600" dirty="0">
                <a:solidFill>
                  <a:schemeClr val="tx1"/>
                </a:solidFill>
              </a:rPr>
              <a:t>Predisporre le </a:t>
            </a:r>
            <a:r>
              <a:rPr lang="it-IT" sz="5600" b="1" dirty="0">
                <a:solidFill>
                  <a:schemeClr val="tx1"/>
                </a:solidFill>
              </a:rPr>
              <a:t>RISULTANZE EMERGENTI DALL’ISTRUTTORIA </a:t>
            </a:r>
            <a:endParaRPr lang="it-IT" sz="5600" dirty="0">
              <a:solidFill>
                <a:schemeClr val="tx1"/>
              </a:solidFill>
            </a:endParaRPr>
          </a:p>
          <a:p>
            <a:endParaRPr lang="it-IT" dirty="0">
              <a:solidFill>
                <a:srgbClr val="FFFF00"/>
              </a:solidFill>
            </a:endParaRPr>
          </a:p>
          <a:p>
            <a:endParaRPr lang="it-IT" dirty="0">
              <a:solidFill>
                <a:srgbClr val="FFFF00"/>
              </a:solidFill>
            </a:endParaRPr>
          </a:p>
        </p:txBody>
      </p:sp>
      <p:sp>
        <p:nvSpPr>
          <p:cNvPr id="4" name="Rettangolo 3"/>
          <p:cNvSpPr/>
          <p:nvPr/>
        </p:nvSpPr>
        <p:spPr>
          <a:xfrm>
            <a:off x="2685469" y="2127325"/>
            <a:ext cx="5330161" cy="923330"/>
          </a:xfrm>
          <a:prstGeom prst="rect">
            <a:avLst/>
          </a:prstGeom>
        </p:spPr>
        <p:txBody>
          <a:bodyPr wrap="square">
            <a:spAutoFit/>
          </a:bodyPr>
          <a:lstStyle/>
          <a:p>
            <a:r>
              <a:rPr lang="it-IT" dirty="0">
                <a:solidFill>
                  <a:srgbClr val="FF0000"/>
                </a:solidFill>
              </a:rPr>
              <a:t>in merito alle attività formative predisposte e alle esperienze di insegnamento e partecipazione alla vita della scuola del docente neo-assunto</a:t>
            </a:r>
          </a:p>
        </p:txBody>
      </p:sp>
      <p:sp>
        <p:nvSpPr>
          <p:cNvPr id="6" name="Rettangolo 5"/>
          <p:cNvSpPr/>
          <p:nvPr/>
        </p:nvSpPr>
        <p:spPr>
          <a:xfrm>
            <a:off x="2325429" y="3897582"/>
            <a:ext cx="5690201" cy="646331"/>
          </a:xfrm>
          <a:prstGeom prst="rect">
            <a:avLst/>
          </a:prstGeom>
        </p:spPr>
        <p:txBody>
          <a:bodyPr wrap="square">
            <a:spAutoFit/>
          </a:bodyPr>
          <a:lstStyle/>
          <a:p>
            <a:r>
              <a:rPr lang="it-IT" dirty="0">
                <a:solidFill>
                  <a:srgbClr val="FF0000"/>
                </a:solidFill>
              </a:rPr>
              <a:t>Davanti al Comitato per la Valutazione, terminato il colloquio del docente neoassunto</a:t>
            </a:r>
            <a:endParaRPr lang="it-IT" b="1" dirty="0">
              <a:solidFill>
                <a:srgbClr val="FF0000"/>
              </a:solidFill>
            </a:endParaRPr>
          </a:p>
        </p:txBody>
      </p:sp>
      <p:sp>
        <p:nvSpPr>
          <p:cNvPr id="10" name="Rettangolo 9"/>
          <p:cNvSpPr/>
          <p:nvPr/>
        </p:nvSpPr>
        <p:spPr>
          <a:xfrm>
            <a:off x="1331640" y="3356992"/>
            <a:ext cx="6264696" cy="369332"/>
          </a:xfrm>
          <a:prstGeom prst="rect">
            <a:avLst/>
          </a:prstGeom>
        </p:spPr>
        <p:txBody>
          <a:bodyPr wrap="square">
            <a:spAutoFit/>
          </a:bodyPr>
          <a:lstStyle/>
          <a:p>
            <a:r>
              <a:rPr lang="it-IT" dirty="0"/>
              <a:t>3. Presentare le </a:t>
            </a:r>
            <a:r>
              <a:rPr lang="it-IT" b="1" dirty="0"/>
              <a:t>RISULTANZE EMERGENTI DALL’ISTRUTTORIA</a:t>
            </a:r>
            <a:endParaRPr lang="it-IT" dirty="0"/>
          </a:p>
        </p:txBody>
      </p:sp>
      <p:grpSp>
        <p:nvGrpSpPr>
          <p:cNvPr id="9" name="Gruppo 8"/>
          <p:cNvGrpSpPr/>
          <p:nvPr/>
        </p:nvGrpSpPr>
        <p:grpSpPr>
          <a:xfrm>
            <a:off x="0" y="0"/>
            <a:ext cx="1746598" cy="1829943"/>
            <a:chOff x="7110383" y="836716"/>
            <a:chExt cx="1746598" cy="1829943"/>
          </a:xfrm>
        </p:grpSpPr>
        <p:sp>
          <p:nvSpPr>
            <p:cNvPr id="12" name="Ovale 11"/>
            <p:cNvSpPr/>
            <p:nvPr/>
          </p:nvSpPr>
          <p:spPr>
            <a:xfrm>
              <a:off x="7110383" y="836716"/>
              <a:ext cx="1746598" cy="1829943"/>
            </a:xfrm>
            <a:prstGeom prst="ellipse">
              <a:avLst/>
            </a:prstGeom>
            <a:solidFill>
              <a:schemeClr val="accent1">
                <a:lumMod val="60000"/>
                <a:lumOff val="40000"/>
              </a:schemeClr>
            </a:solidFill>
          </p:spPr>
          <p:style>
            <a:lnRef idx="2">
              <a:schemeClr val="lt1">
                <a:hueOff val="0"/>
                <a:satOff val="0"/>
                <a:lumOff val="0"/>
                <a:alphaOff val="0"/>
              </a:schemeClr>
            </a:lnRef>
            <a:fillRef idx="1">
              <a:schemeClr val="accent3">
                <a:hueOff val="-1398245"/>
                <a:satOff val="-4187"/>
                <a:lumOff val="-523"/>
                <a:alphaOff val="0"/>
              </a:schemeClr>
            </a:fillRef>
            <a:effectRef idx="0">
              <a:schemeClr val="accent3">
                <a:hueOff val="-1398245"/>
                <a:satOff val="-4187"/>
                <a:lumOff val="-523"/>
                <a:alphaOff val="0"/>
              </a:schemeClr>
            </a:effectRef>
            <a:fontRef idx="minor">
              <a:schemeClr val="lt1"/>
            </a:fontRef>
          </p:style>
          <p:txBody>
            <a:bodyPr/>
            <a:lstStyle/>
            <a:p>
              <a:endParaRPr lang="it-IT"/>
            </a:p>
          </p:txBody>
        </p:sp>
        <p:sp>
          <p:nvSpPr>
            <p:cNvPr id="13" name="Ovale 4"/>
            <p:cNvSpPr/>
            <p:nvPr/>
          </p:nvSpPr>
          <p:spPr>
            <a:xfrm>
              <a:off x="7366167" y="1104705"/>
              <a:ext cx="1235030" cy="12939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200" b="1" kern="1200" dirty="0">
                  <a:solidFill>
                    <a:srgbClr val="002060"/>
                  </a:solidFill>
                </a:rPr>
                <a:t>COSA RESTA DA FARE IN RELAZIONE ALLA FORMAZIONE</a:t>
              </a:r>
              <a:endParaRPr lang="it-IT" sz="1200" b="1" kern="1200" dirty="0"/>
            </a:p>
          </p:txBody>
        </p:sp>
      </p:grpSp>
      <p:sp>
        <p:nvSpPr>
          <p:cNvPr id="14" name="CasellaDiTesto 13"/>
          <p:cNvSpPr txBox="1"/>
          <p:nvPr/>
        </p:nvSpPr>
        <p:spPr>
          <a:xfrm>
            <a:off x="970031" y="4630861"/>
            <a:ext cx="7130361" cy="1200329"/>
          </a:xfrm>
          <a:prstGeom prst="rect">
            <a:avLst/>
          </a:prstGeom>
          <a:noFill/>
        </p:spPr>
        <p:txBody>
          <a:bodyPr wrap="square" rtlCol="0">
            <a:spAutoFit/>
          </a:bodyPr>
          <a:lstStyle/>
          <a:p>
            <a:pPr algn="ctr"/>
            <a:r>
              <a:rPr lang="it-IT" b="1" dirty="0"/>
              <a:t>Dal mese di aprile 2024 è attiva la piattaforma AMBIENTE TUTOR   </a:t>
            </a:r>
          </a:p>
          <a:p>
            <a:pPr marL="342900" indent="-342900">
              <a:buFont typeface="+mj-lt"/>
              <a:buAutoNum type="arabicPeriod"/>
            </a:pPr>
            <a:r>
              <a:rPr lang="it-IT" dirty="0">
                <a:solidFill>
                  <a:srgbClr val="FF0000"/>
                </a:solidFill>
              </a:rPr>
              <a:t>Profilatura</a:t>
            </a:r>
          </a:p>
          <a:p>
            <a:pPr marL="342900" indent="-342900">
              <a:buFont typeface="+mj-lt"/>
              <a:buAutoNum type="arabicPeriod"/>
            </a:pPr>
            <a:r>
              <a:rPr lang="it-IT" dirty="0">
                <a:solidFill>
                  <a:srgbClr val="FF0000"/>
                </a:solidFill>
              </a:rPr>
              <a:t>Associazione a Docente</a:t>
            </a:r>
          </a:p>
          <a:p>
            <a:pPr marL="342900" indent="-342900">
              <a:buFont typeface="+mj-lt"/>
              <a:buAutoNum type="arabicPeriod"/>
            </a:pPr>
            <a:r>
              <a:rPr lang="it-IT" dirty="0">
                <a:solidFill>
                  <a:srgbClr val="FF0000"/>
                </a:solidFill>
              </a:rPr>
              <a:t>Compilazione Questionario</a:t>
            </a:r>
          </a:p>
        </p:txBody>
      </p:sp>
      <p:sp>
        <p:nvSpPr>
          <p:cNvPr id="2" name="Freccia circolare a destra 1">
            <a:extLst>
              <a:ext uri="{FF2B5EF4-FFF2-40B4-BE49-F238E27FC236}">
                <a16:creationId xmlns:a16="http://schemas.microsoft.com/office/drawing/2014/main" id="{10BBE0ED-7067-7844-9B55-033DC66B355F}"/>
              </a:ext>
            </a:extLst>
          </p:cNvPr>
          <p:cNvSpPr/>
          <p:nvPr/>
        </p:nvSpPr>
        <p:spPr>
          <a:xfrm>
            <a:off x="1547664" y="3704671"/>
            <a:ext cx="812934" cy="92619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5" name="Freccia circolare a destra 14">
            <a:extLst>
              <a:ext uri="{FF2B5EF4-FFF2-40B4-BE49-F238E27FC236}">
                <a16:creationId xmlns:a16="http://schemas.microsoft.com/office/drawing/2014/main" id="{02AA84AA-8781-C84A-A0C2-28F9FEBAACA2}"/>
              </a:ext>
            </a:extLst>
          </p:cNvPr>
          <p:cNvSpPr/>
          <p:nvPr/>
        </p:nvSpPr>
        <p:spPr>
          <a:xfrm>
            <a:off x="1746598" y="2041247"/>
            <a:ext cx="812934" cy="92619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2214681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ctrTitle"/>
          </p:nvPr>
        </p:nvSpPr>
        <p:spPr>
          <a:xfrm>
            <a:off x="3491880" y="547192"/>
            <a:ext cx="4958368" cy="684076"/>
          </a:xfrm>
        </p:spPr>
        <p:txBody>
          <a:bodyPr>
            <a:normAutofit/>
          </a:bodyPr>
          <a:lstStyle/>
          <a:p>
            <a:pPr algn="r"/>
            <a:r>
              <a:rPr lang="it-IT" sz="3600" dirty="0">
                <a:solidFill>
                  <a:schemeClr val="accent1">
                    <a:lumMod val="75000"/>
                  </a:schemeClr>
                </a:solidFill>
              </a:rPr>
              <a:t>DIRIGENTE SCOLASTICO</a:t>
            </a:r>
          </a:p>
        </p:txBody>
      </p:sp>
      <p:sp>
        <p:nvSpPr>
          <p:cNvPr id="3" name="Sottotitolo 2"/>
          <p:cNvSpPr>
            <a:spLocks noGrp="1"/>
          </p:cNvSpPr>
          <p:nvPr>
            <p:ph type="subTitle" idx="1"/>
          </p:nvPr>
        </p:nvSpPr>
        <p:spPr>
          <a:xfrm>
            <a:off x="1455283" y="1496746"/>
            <a:ext cx="7128792" cy="3864508"/>
          </a:xfrm>
        </p:spPr>
        <p:txBody>
          <a:bodyPr>
            <a:normAutofit fontScale="40000" lnSpcReduction="20000"/>
          </a:bodyPr>
          <a:lstStyle/>
          <a:p>
            <a:pPr algn="ctr"/>
            <a:r>
              <a:rPr lang="it-IT" sz="3100" b="0" dirty="0">
                <a:solidFill>
                  <a:srgbClr val="FF0000"/>
                </a:solidFill>
              </a:rPr>
              <a:t>Predisporre una </a:t>
            </a:r>
            <a:r>
              <a:rPr lang="it-IT" sz="3100" dirty="0">
                <a:solidFill>
                  <a:srgbClr val="FF0000"/>
                </a:solidFill>
              </a:rPr>
              <a:t>RELAZIONE</a:t>
            </a:r>
            <a:r>
              <a:rPr lang="it-IT" sz="3100" b="0" dirty="0">
                <a:solidFill>
                  <a:srgbClr val="FF0000"/>
                </a:solidFill>
              </a:rPr>
              <a:t> per ogni docente neoimmesso, comprensiva della documentazione delle attività di formazione, delle forme di </a:t>
            </a:r>
            <a:r>
              <a:rPr lang="it-IT" sz="3100" b="0" i="1" dirty="0">
                <a:solidFill>
                  <a:srgbClr val="FF0000"/>
                </a:solidFill>
              </a:rPr>
              <a:t>tutoring</a:t>
            </a:r>
            <a:r>
              <a:rPr lang="it-IT" sz="3100" b="0" dirty="0">
                <a:solidFill>
                  <a:srgbClr val="FF0000"/>
                </a:solidFill>
              </a:rPr>
              <a:t>, e di ogni altro elemento informativo utile all’espressione del parere</a:t>
            </a:r>
            <a:endParaRPr lang="it-IT" sz="2600" b="0" dirty="0">
              <a:solidFill>
                <a:srgbClr val="002060"/>
              </a:solidFill>
            </a:endParaRPr>
          </a:p>
          <a:p>
            <a:pPr algn="ctr"/>
            <a:r>
              <a:rPr lang="it-IT" sz="3100" dirty="0">
                <a:solidFill>
                  <a:srgbClr val="002060"/>
                </a:solidFill>
              </a:rPr>
              <a:t>Convocare il Comitato per la valutazione </a:t>
            </a:r>
            <a:r>
              <a:rPr lang="it-IT" sz="3100" b="0" dirty="0">
                <a:solidFill>
                  <a:srgbClr val="002060"/>
                </a:solidFill>
              </a:rPr>
              <a:t>nel periodo intercorrente tra il termine delle attività didattiche - compresi gli esami di qualifica e di Stato - e la conclusione dell’anno scolastico</a:t>
            </a:r>
            <a:endParaRPr lang="it-IT" sz="2600" b="0" dirty="0">
              <a:solidFill>
                <a:srgbClr val="002060"/>
              </a:solidFill>
            </a:endParaRPr>
          </a:p>
          <a:p>
            <a:pPr algn="ctr"/>
            <a:r>
              <a:rPr lang="it-IT" sz="3100" dirty="0">
                <a:solidFill>
                  <a:srgbClr val="FF0000"/>
                </a:solidFill>
              </a:rPr>
              <a:t>Trasmettere </a:t>
            </a:r>
            <a:r>
              <a:rPr lang="it-IT" sz="3100" b="0" dirty="0">
                <a:solidFill>
                  <a:srgbClr val="FF0000"/>
                </a:solidFill>
              </a:rPr>
              <a:t>al Comitato per la Valutazione </a:t>
            </a:r>
            <a:r>
              <a:rPr lang="it-IT" sz="3100" dirty="0">
                <a:solidFill>
                  <a:srgbClr val="FF0000"/>
                </a:solidFill>
              </a:rPr>
              <a:t>il portfolio del neoassunto  </a:t>
            </a:r>
            <a:r>
              <a:rPr lang="it-IT" sz="3100" b="0" dirty="0">
                <a:solidFill>
                  <a:srgbClr val="FF0000"/>
                </a:solidFill>
              </a:rPr>
              <a:t>almeno </a:t>
            </a:r>
            <a:r>
              <a:rPr lang="it-IT" sz="3100" u="sng" dirty="0">
                <a:solidFill>
                  <a:srgbClr val="FF0000"/>
                </a:solidFill>
              </a:rPr>
              <a:t>5 giorni prima </a:t>
            </a:r>
            <a:r>
              <a:rPr lang="it-IT" sz="3100" b="0" dirty="0">
                <a:solidFill>
                  <a:srgbClr val="FF0000"/>
                </a:solidFill>
              </a:rPr>
              <a:t>della convocazione fissata per il colloquio</a:t>
            </a:r>
            <a:endParaRPr lang="it-IT" sz="2600" b="0" dirty="0">
              <a:solidFill>
                <a:srgbClr val="FF0000"/>
              </a:solidFill>
            </a:endParaRPr>
          </a:p>
          <a:p>
            <a:pPr algn="ctr"/>
            <a:r>
              <a:rPr lang="it-IT" sz="3100" b="0" dirty="0">
                <a:solidFill>
                  <a:srgbClr val="002060"/>
                </a:solidFill>
              </a:rPr>
              <a:t>Procedere alla </a:t>
            </a:r>
            <a:r>
              <a:rPr lang="it-IT" sz="3100" dirty="0">
                <a:solidFill>
                  <a:srgbClr val="002060"/>
                </a:solidFill>
              </a:rPr>
              <a:t>valutazione del personale docente </a:t>
            </a:r>
            <a:r>
              <a:rPr lang="it-IT" sz="3100" b="0" dirty="0">
                <a:solidFill>
                  <a:srgbClr val="002060"/>
                </a:solidFill>
              </a:rPr>
              <a:t>in periodo di formazione e di prova sulla base dell’istruttoria compiuta</a:t>
            </a:r>
          </a:p>
          <a:p>
            <a:r>
              <a:rPr lang="it-IT" sz="3100" dirty="0">
                <a:solidFill>
                  <a:srgbClr val="FF0000"/>
                </a:solidFill>
              </a:rPr>
              <a:t>Emettere provvedimento motivato di conferma in ruolo/ripetizione del periodo di formazione e di prova per il docente neo-assunto.</a:t>
            </a:r>
            <a:endParaRPr lang="it-IT" sz="2600" b="0" dirty="0">
              <a:solidFill>
                <a:srgbClr val="FF0000"/>
              </a:solidFill>
            </a:endParaRPr>
          </a:p>
          <a:p>
            <a:pPr algn="ctr"/>
            <a:r>
              <a:rPr lang="it-IT" sz="3000" b="0" dirty="0">
                <a:solidFill>
                  <a:srgbClr val="002060"/>
                </a:solidFill>
              </a:rPr>
              <a:t>I </a:t>
            </a:r>
            <a:r>
              <a:rPr lang="it-IT" sz="3000" dirty="0">
                <a:solidFill>
                  <a:srgbClr val="002060"/>
                </a:solidFill>
              </a:rPr>
              <a:t>PROVVEDIMENTI</a:t>
            </a:r>
            <a:r>
              <a:rPr lang="it-IT" sz="3000" b="0" dirty="0">
                <a:solidFill>
                  <a:srgbClr val="002060"/>
                </a:solidFill>
              </a:rPr>
              <a:t> sono adottati e comunicati all’interessato </a:t>
            </a:r>
            <a:r>
              <a:rPr lang="it-IT" sz="3000" dirty="0">
                <a:solidFill>
                  <a:srgbClr val="002060"/>
                </a:solidFill>
              </a:rPr>
              <a:t>ENTRO IL 31 AGOSTO </a:t>
            </a:r>
            <a:r>
              <a:rPr lang="it-IT" sz="3000" b="0" dirty="0">
                <a:solidFill>
                  <a:srgbClr val="002060"/>
                </a:solidFill>
              </a:rPr>
              <a:t>dell’anno scolastico di riferimento. </a:t>
            </a:r>
            <a:endParaRPr lang="it-IT" sz="2600" b="0" dirty="0">
              <a:solidFill>
                <a:srgbClr val="002060"/>
              </a:solidFill>
            </a:endParaRPr>
          </a:p>
          <a:p>
            <a:pPr algn="ctr"/>
            <a:r>
              <a:rPr lang="it-IT" sz="3000" b="1" u="sng" dirty="0">
                <a:solidFill>
                  <a:srgbClr val="FF0000"/>
                </a:solidFill>
              </a:rPr>
              <a:t>ULTIMO ATTO: Decreto Conferma in ruolo</a:t>
            </a:r>
          </a:p>
          <a:p>
            <a:endParaRPr lang="it-IT" sz="2600" dirty="0">
              <a:solidFill>
                <a:srgbClr val="FF0000"/>
              </a:solidFill>
            </a:endParaRPr>
          </a:p>
          <a:p>
            <a:endParaRPr lang="it-IT" dirty="0"/>
          </a:p>
          <a:p>
            <a:endParaRPr lang="it-IT" dirty="0"/>
          </a:p>
        </p:txBody>
      </p:sp>
      <p:grpSp>
        <p:nvGrpSpPr>
          <p:cNvPr id="4" name="Gruppo 3"/>
          <p:cNvGrpSpPr/>
          <p:nvPr/>
        </p:nvGrpSpPr>
        <p:grpSpPr>
          <a:xfrm>
            <a:off x="-35531" y="335433"/>
            <a:ext cx="1746598" cy="1484783"/>
            <a:chOff x="7110383" y="836716"/>
            <a:chExt cx="1746598" cy="1829943"/>
          </a:xfrm>
        </p:grpSpPr>
        <p:sp>
          <p:nvSpPr>
            <p:cNvPr id="6" name="Ovale 5"/>
            <p:cNvSpPr/>
            <p:nvPr/>
          </p:nvSpPr>
          <p:spPr>
            <a:xfrm>
              <a:off x="7110383" y="836716"/>
              <a:ext cx="1746598" cy="1829943"/>
            </a:xfrm>
            <a:prstGeom prst="ellipse">
              <a:avLst/>
            </a:prstGeom>
            <a:solidFill>
              <a:schemeClr val="accent1">
                <a:lumMod val="60000"/>
                <a:lumOff val="40000"/>
              </a:schemeClr>
            </a:solidFill>
          </p:spPr>
          <p:style>
            <a:lnRef idx="2">
              <a:schemeClr val="lt1">
                <a:hueOff val="0"/>
                <a:satOff val="0"/>
                <a:lumOff val="0"/>
                <a:alphaOff val="0"/>
              </a:schemeClr>
            </a:lnRef>
            <a:fillRef idx="1">
              <a:schemeClr val="accent3">
                <a:hueOff val="-1398245"/>
                <a:satOff val="-4187"/>
                <a:lumOff val="-523"/>
                <a:alphaOff val="0"/>
              </a:schemeClr>
            </a:fillRef>
            <a:effectRef idx="0">
              <a:schemeClr val="accent3">
                <a:hueOff val="-1398245"/>
                <a:satOff val="-4187"/>
                <a:lumOff val="-523"/>
                <a:alphaOff val="0"/>
              </a:schemeClr>
            </a:effectRef>
            <a:fontRef idx="minor">
              <a:schemeClr val="lt1"/>
            </a:fontRef>
          </p:style>
          <p:txBody>
            <a:bodyPr/>
            <a:lstStyle/>
            <a:p>
              <a:endParaRPr lang="it-IT"/>
            </a:p>
          </p:txBody>
        </p:sp>
        <p:sp>
          <p:nvSpPr>
            <p:cNvPr id="7" name="Ovale 4"/>
            <p:cNvSpPr/>
            <p:nvPr/>
          </p:nvSpPr>
          <p:spPr>
            <a:xfrm>
              <a:off x="7366167" y="1104704"/>
              <a:ext cx="1235030" cy="12939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200" b="1" kern="1200" dirty="0">
                  <a:solidFill>
                    <a:srgbClr val="002060"/>
                  </a:solidFill>
                </a:rPr>
                <a:t>COSA RESTA DA FARE IN RELAZIONE ALLA FORMAZIONE</a:t>
              </a:r>
              <a:endParaRPr lang="it-IT" sz="1200" b="1" kern="1200" dirty="0"/>
            </a:p>
          </p:txBody>
        </p:sp>
      </p:grpSp>
    </p:spTree>
    <p:extLst>
      <p:ext uri="{BB962C8B-B14F-4D97-AF65-F5344CB8AC3E}">
        <p14:creationId xmlns:p14="http://schemas.microsoft.com/office/powerpoint/2010/main" val="338155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a:spLocks noGrp="1"/>
          </p:cNvSpPr>
          <p:nvPr>
            <p:ph type="ctrTitle"/>
          </p:nvPr>
        </p:nvSpPr>
        <p:spPr>
          <a:xfrm>
            <a:off x="1547665" y="1146985"/>
            <a:ext cx="2448272" cy="476814"/>
          </a:xfrm>
        </p:spPr>
        <p:txBody>
          <a:bodyPr>
            <a:normAutofit fontScale="90000"/>
          </a:bodyPr>
          <a:lstStyle/>
          <a:p>
            <a:pPr algn="r"/>
            <a:r>
              <a:rPr lang="it-IT" sz="3600" dirty="0">
                <a:solidFill>
                  <a:schemeClr val="accent1">
                    <a:lumMod val="75000"/>
                  </a:schemeClr>
                </a:solidFill>
              </a:rPr>
              <a:t>COMITATO</a:t>
            </a:r>
            <a:r>
              <a:rPr lang="it-IT" sz="3600" dirty="0"/>
              <a:t> </a:t>
            </a:r>
          </a:p>
        </p:txBody>
      </p:sp>
      <p:sp>
        <p:nvSpPr>
          <p:cNvPr id="3" name="Sottotitolo 2"/>
          <p:cNvSpPr>
            <a:spLocks noGrp="1"/>
          </p:cNvSpPr>
          <p:nvPr>
            <p:ph type="subTitle" idx="1"/>
          </p:nvPr>
        </p:nvSpPr>
        <p:spPr>
          <a:xfrm>
            <a:off x="1475656" y="1385392"/>
            <a:ext cx="6120679" cy="4275856"/>
          </a:xfrm>
        </p:spPr>
        <p:txBody>
          <a:bodyPr>
            <a:normAutofit fontScale="70000" lnSpcReduction="20000"/>
          </a:bodyPr>
          <a:lstStyle/>
          <a:p>
            <a:endParaRPr lang="it-IT" dirty="0"/>
          </a:p>
          <a:p>
            <a:pPr algn="l"/>
            <a:r>
              <a:rPr lang="it-IT" b="1" dirty="0">
                <a:solidFill>
                  <a:srgbClr val="002060"/>
                </a:solidFill>
              </a:rPr>
              <a:t>Comitato per la Valutazione</a:t>
            </a:r>
            <a:endParaRPr lang="it-IT" dirty="0">
              <a:solidFill>
                <a:srgbClr val="002060"/>
              </a:solidFill>
            </a:endParaRPr>
          </a:p>
          <a:p>
            <a:pPr algn="l">
              <a:buFont typeface="Wingdings" pitchFamily="2" charset="2"/>
              <a:buChar char="Ø"/>
            </a:pPr>
            <a:r>
              <a:rPr lang="it-IT" dirty="0">
                <a:solidFill>
                  <a:srgbClr val="002060"/>
                </a:solidFill>
              </a:rPr>
              <a:t>DS, che lo presiede</a:t>
            </a:r>
          </a:p>
          <a:p>
            <a:pPr algn="l">
              <a:buFont typeface="Wingdings" pitchFamily="2" charset="2"/>
              <a:buChar char="Ø"/>
            </a:pPr>
            <a:r>
              <a:rPr lang="it-IT" dirty="0">
                <a:solidFill>
                  <a:srgbClr val="002060"/>
                </a:solidFill>
              </a:rPr>
              <a:t>2 docenti: eletti dal Collegio Docenti </a:t>
            </a:r>
          </a:p>
          <a:p>
            <a:pPr algn="l">
              <a:buFont typeface="Wingdings" pitchFamily="2" charset="2"/>
              <a:buChar char="Ø"/>
            </a:pPr>
            <a:r>
              <a:rPr lang="it-IT" dirty="0">
                <a:solidFill>
                  <a:srgbClr val="002060"/>
                </a:solidFill>
              </a:rPr>
              <a:t>1 docente: eletto dal Consiglio di Istituto </a:t>
            </a:r>
          </a:p>
          <a:p>
            <a:pPr algn="l">
              <a:buFont typeface="Wingdings" pitchFamily="2" charset="2"/>
              <a:buChar char="Ø"/>
            </a:pPr>
            <a:r>
              <a:rPr lang="it-IT" dirty="0">
                <a:solidFill>
                  <a:srgbClr val="002060"/>
                </a:solidFill>
              </a:rPr>
              <a:t> docente tutor</a:t>
            </a:r>
          </a:p>
          <a:p>
            <a:pPr algn="l"/>
            <a:endParaRPr lang="it-IT" dirty="0">
              <a:solidFill>
                <a:srgbClr val="002060"/>
              </a:solidFill>
            </a:endParaRPr>
          </a:p>
          <a:p>
            <a:pPr algn="l"/>
            <a:r>
              <a:rPr lang="it-IT" u="sng" dirty="0">
                <a:solidFill>
                  <a:srgbClr val="002060"/>
                </a:solidFill>
              </a:rPr>
              <a:t>Esprime il </a:t>
            </a:r>
            <a:r>
              <a:rPr lang="it-IT" b="1" u="sng" dirty="0">
                <a:solidFill>
                  <a:srgbClr val="002060"/>
                </a:solidFill>
              </a:rPr>
              <a:t>PARERE</a:t>
            </a:r>
            <a:r>
              <a:rPr lang="it-IT" u="sng" dirty="0">
                <a:solidFill>
                  <a:srgbClr val="002060"/>
                </a:solidFill>
              </a:rPr>
              <a:t> </a:t>
            </a:r>
            <a:r>
              <a:rPr lang="it-IT" dirty="0">
                <a:solidFill>
                  <a:srgbClr val="002060"/>
                </a:solidFill>
              </a:rPr>
              <a:t>sul superamento/non superamento del periodo di formazione e prova del docente neoassunto. </a:t>
            </a:r>
          </a:p>
          <a:p>
            <a:pPr algn="l"/>
            <a:endParaRPr lang="it-IT" dirty="0">
              <a:solidFill>
                <a:srgbClr val="002060"/>
              </a:solidFill>
            </a:endParaRPr>
          </a:p>
          <a:p>
            <a:pPr algn="l"/>
            <a:r>
              <a:rPr lang="it-IT" u="sng" dirty="0">
                <a:solidFill>
                  <a:srgbClr val="FF0000"/>
                </a:solidFill>
              </a:rPr>
              <a:t>Tale parere  è </a:t>
            </a:r>
            <a:r>
              <a:rPr lang="it-IT" b="1" u="sng" dirty="0">
                <a:solidFill>
                  <a:srgbClr val="FF0000"/>
                </a:solidFill>
              </a:rPr>
              <a:t>obbligatorio</a:t>
            </a:r>
            <a:r>
              <a:rPr lang="it-IT" u="sng" dirty="0">
                <a:solidFill>
                  <a:srgbClr val="FF0000"/>
                </a:solidFill>
              </a:rPr>
              <a:t>, ma </a:t>
            </a:r>
            <a:r>
              <a:rPr lang="it-IT" b="1" u="sng" dirty="0">
                <a:solidFill>
                  <a:srgbClr val="FF0000"/>
                </a:solidFill>
              </a:rPr>
              <a:t>non vincolante </a:t>
            </a:r>
            <a:r>
              <a:rPr lang="it-IT" u="sng" dirty="0">
                <a:solidFill>
                  <a:srgbClr val="FF0000"/>
                </a:solidFill>
              </a:rPr>
              <a:t>per il dirigente scolastico</a:t>
            </a:r>
            <a:r>
              <a:rPr lang="it-IT" dirty="0">
                <a:solidFill>
                  <a:srgbClr val="002060"/>
                </a:solidFill>
              </a:rPr>
              <a:t>.</a:t>
            </a:r>
          </a:p>
          <a:p>
            <a:endParaRPr lang="it-IT" dirty="0"/>
          </a:p>
        </p:txBody>
      </p:sp>
      <p:grpSp>
        <p:nvGrpSpPr>
          <p:cNvPr id="4" name="Gruppo 3"/>
          <p:cNvGrpSpPr/>
          <p:nvPr/>
        </p:nvGrpSpPr>
        <p:grpSpPr>
          <a:xfrm>
            <a:off x="7236296" y="188640"/>
            <a:ext cx="1746598" cy="1829943"/>
            <a:chOff x="7110383" y="836716"/>
            <a:chExt cx="1746598" cy="1829943"/>
          </a:xfrm>
        </p:grpSpPr>
        <p:sp>
          <p:nvSpPr>
            <p:cNvPr id="6" name="Ovale 5"/>
            <p:cNvSpPr/>
            <p:nvPr/>
          </p:nvSpPr>
          <p:spPr>
            <a:xfrm>
              <a:off x="7110383" y="836716"/>
              <a:ext cx="1746598" cy="1829943"/>
            </a:xfrm>
            <a:prstGeom prst="ellipse">
              <a:avLst/>
            </a:prstGeom>
            <a:solidFill>
              <a:schemeClr val="accent1">
                <a:lumMod val="60000"/>
                <a:lumOff val="40000"/>
              </a:schemeClr>
            </a:solidFill>
          </p:spPr>
          <p:style>
            <a:lnRef idx="2">
              <a:schemeClr val="lt1">
                <a:hueOff val="0"/>
                <a:satOff val="0"/>
                <a:lumOff val="0"/>
                <a:alphaOff val="0"/>
              </a:schemeClr>
            </a:lnRef>
            <a:fillRef idx="1">
              <a:schemeClr val="accent3">
                <a:hueOff val="-1398245"/>
                <a:satOff val="-4187"/>
                <a:lumOff val="-523"/>
                <a:alphaOff val="0"/>
              </a:schemeClr>
            </a:fillRef>
            <a:effectRef idx="0">
              <a:schemeClr val="accent3">
                <a:hueOff val="-1398245"/>
                <a:satOff val="-4187"/>
                <a:lumOff val="-523"/>
                <a:alphaOff val="0"/>
              </a:schemeClr>
            </a:effectRef>
            <a:fontRef idx="minor">
              <a:schemeClr val="lt1"/>
            </a:fontRef>
          </p:style>
          <p:txBody>
            <a:bodyPr/>
            <a:lstStyle/>
            <a:p>
              <a:endParaRPr lang="it-IT"/>
            </a:p>
          </p:txBody>
        </p:sp>
        <p:sp>
          <p:nvSpPr>
            <p:cNvPr id="7" name="Ovale 4"/>
            <p:cNvSpPr/>
            <p:nvPr/>
          </p:nvSpPr>
          <p:spPr>
            <a:xfrm>
              <a:off x="7366167" y="1104705"/>
              <a:ext cx="1235030" cy="129396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it-IT" sz="1200" b="1" kern="1200" dirty="0">
                  <a:solidFill>
                    <a:srgbClr val="002060"/>
                  </a:solidFill>
                </a:rPr>
                <a:t>COSA RESTA DA FARE IN RELAZIONE ALLA FORMAZIONE</a:t>
              </a:r>
              <a:endParaRPr lang="it-IT" sz="1200" b="1" kern="1200" dirty="0"/>
            </a:p>
          </p:txBody>
        </p:sp>
      </p:grpSp>
    </p:spTree>
    <p:extLst>
      <p:ext uri="{BB962C8B-B14F-4D97-AF65-F5344CB8AC3E}">
        <p14:creationId xmlns:p14="http://schemas.microsoft.com/office/powerpoint/2010/main" val="934275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57DF90B-C86F-489E-B992-0A8855995AF3}"/>
              </a:ext>
            </a:extLst>
          </p:cNvPr>
          <p:cNvSpPr txBox="1"/>
          <p:nvPr/>
        </p:nvSpPr>
        <p:spPr>
          <a:xfrm>
            <a:off x="1259632" y="751344"/>
            <a:ext cx="7272808" cy="5355312"/>
          </a:xfrm>
          <a:prstGeom prst="rect">
            <a:avLst/>
          </a:prstGeom>
          <a:noFill/>
        </p:spPr>
        <p:txBody>
          <a:bodyPr wrap="square">
            <a:spAutoFit/>
          </a:bodyPr>
          <a:lstStyle/>
          <a:p>
            <a:pPr algn="ctr"/>
            <a:r>
              <a:rPr lang="it-IT" b="1" dirty="0"/>
              <a:t>NEOASSUNTI D.L. 73/2021 Art.59 comma 4 convertito L.106/2021</a:t>
            </a:r>
          </a:p>
          <a:p>
            <a:pPr algn="ctr"/>
            <a:r>
              <a:rPr lang="it-IT" b="1" dirty="0"/>
              <a:t>e D.L. 228/2021 Art. 5ter</a:t>
            </a:r>
          </a:p>
          <a:p>
            <a:endParaRPr lang="it-IT" dirty="0"/>
          </a:p>
          <a:p>
            <a:pPr algn="just"/>
            <a:r>
              <a:rPr lang="it-IT" dirty="0"/>
              <a:t>Il percorso annuale di formazione iniziale e prova è seguito da una lezione simulata organizzata dal Comitato di Valutazione integrato da componente esterno nominato da USR entro il mese di luglio. Alla lezione simulata accedono i candidati </a:t>
            </a:r>
            <a:r>
              <a:rPr lang="it-IT" b="1" dirty="0"/>
              <a:t>valutati positivamente</a:t>
            </a:r>
            <a:r>
              <a:rPr lang="it-IT" dirty="0"/>
              <a:t> ai sensi dell'articolo 1, comma 117, della legge 13 luglio 2015, n. 107. </a:t>
            </a:r>
            <a:r>
              <a:rPr lang="it-IT" b="1" u="sng" dirty="0"/>
              <a:t>La lezione simulata </a:t>
            </a:r>
            <a:r>
              <a:rPr lang="it-IT" dirty="0"/>
              <a:t>è superata dai candidati che raggiungono una soglia di idoneità ed è valutata dal </a:t>
            </a:r>
            <a:r>
              <a:rPr lang="it-IT" b="1" dirty="0"/>
              <a:t>comitato di valutazione </a:t>
            </a:r>
            <a:r>
              <a:rPr lang="it-IT" dirty="0"/>
              <a:t>dell'istituzione scolastica di servizio integrato da componente esterno nominato da USR. </a:t>
            </a:r>
          </a:p>
          <a:p>
            <a:pPr algn="just"/>
            <a:endParaRPr lang="it-IT" dirty="0"/>
          </a:p>
          <a:p>
            <a:pPr algn="just"/>
            <a:r>
              <a:rPr lang="it-IT" dirty="0"/>
              <a:t>La </a:t>
            </a:r>
            <a:r>
              <a:rPr lang="it-IT" b="1" u="sng" dirty="0"/>
              <a:t>negativa valutazione del percorso di formazione e prova </a:t>
            </a:r>
            <a:r>
              <a:rPr lang="it-IT" dirty="0"/>
              <a:t>comporta la reiterazione dell'anno di prova ai sensi dell'articolo 1, comma 119, della legge 13 luglio 2015, n. 107. </a:t>
            </a:r>
          </a:p>
          <a:p>
            <a:pPr algn="just"/>
            <a:endParaRPr lang="it-IT" dirty="0"/>
          </a:p>
          <a:p>
            <a:pPr algn="just"/>
            <a:r>
              <a:rPr lang="it-IT" dirty="0"/>
              <a:t>Il giudizio negativo relativo alla lezione simulata comporta la decadenza dalla procedura di cui al comma 4 e l'impossibilità di trasformazione a tempo indeterminato del contratto.</a:t>
            </a:r>
          </a:p>
        </p:txBody>
      </p:sp>
    </p:spTree>
    <p:extLst>
      <p:ext uri="{BB962C8B-B14F-4D97-AF65-F5344CB8AC3E}">
        <p14:creationId xmlns:p14="http://schemas.microsoft.com/office/powerpoint/2010/main" val="1828706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845A2B7-1C40-4D82-AD25-CFF0FA93623F}"/>
              </a:ext>
            </a:extLst>
          </p:cNvPr>
          <p:cNvSpPr txBox="1"/>
          <p:nvPr/>
        </p:nvSpPr>
        <p:spPr>
          <a:xfrm>
            <a:off x="899592" y="1988840"/>
            <a:ext cx="7920880" cy="2062103"/>
          </a:xfrm>
          <a:prstGeom prst="rect">
            <a:avLst/>
          </a:prstGeom>
          <a:noFill/>
        </p:spPr>
        <p:txBody>
          <a:bodyPr wrap="square">
            <a:spAutoFit/>
          </a:bodyPr>
          <a:lstStyle/>
          <a:p>
            <a:pPr algn="ctr"/>
            <a:r>
              <a:rPr lang="it-IT" b="1" i="0" dirty="0">
                <a:solidFill>
                  <a:srgbClr val="212529"/>
                </a:solidFill>
                <a:effectLst/>
              </a:rPr>
              <a:t>La lezione simulata</a:t>
            </a:r>
          </a:p>
          <a:p>
            <a:pPr algn="l"/>
            <a:endParaRPr lang="it-IT" sz="1200" b="0" i="0" dirty="0">
              <a:solidFill>
                <a:srgbClr val="212529"/>
              </a:solidFill>
              <a:effectLst/>
            </a:endParaRPr>
          </a:p>
          <a:p>
            <a:pPr algn="l"/>
            <a:r>
              <a:rPr lang="it-IT" sz="1400" b="0" i="0" dirty="0">
                <a:solidFill>
                  <a:srgbClr val="212529"/>
                </a:solidFill>
                <a:effectLst/>
              </a:rPr>
              <a:t>La prova disciplinare </a:t>
            </a:r>
            <a:r>
              <a:rPr lang="it-IT" sz="1400" b="1" i="0" dirty="0">
                <a:solidFill>
                  <a:srgbClr val="212529"/>
                </a:solidFill>
                <a:effectLst/>
              </a:rPr>
              <a:t>consiste in una “lezione simulata”</a:t>
            </a:r>
            <a:r>
              <a:rPr lang="it-IT" sz="1400" dirty="0">
                <a:solidFill>
                  <a:srgbClr val="212529"/>
                </a:solidFill>
              </a:rPr>
              <a:t> come da Art. 5 comma 8 del </a:t>
            </a:r>
            <a:r>
              <a:rPr lang="it-IT" sz="1400" b="1" dirty="0">
                <a:solidFill>
                  <a:srgbClr val="212529"/>
                </a:solidFill>
              </a:rPr>
              <a:t>D.L. 44 del 22.04.2023 e D.M. 119 del 15.06.2023</a:t>
            </a:r>
          </a:p>
          <a:p>
            <a:pPr algn="l"/>
            <a:r>
              <a:rPr lang="it-IT" sz="1400" b="1" i="0" dirty="0">
                <a:solidFill>
                  <a:srgbClr val="19191A"/>
                </a:solidFill>
                <a:effectLst/>
                <a:latin typeface="Titillium Web" panose="00000500000000000000" pitchFamily="2" charset="0"/>
              </a:rPr>
              <a:t>«8. </a:t>
            </a:r>
            <a:r>
              <a:rPr lang="it-IT" sz="1400" b="0" i="0" dirty="0">
                <a:solidFill>
                  <a:srgbClr val="19191A"/>
                </a:solidFill>
                <a:effectLst/>
                <a:latin typeface="Titillium Web" panose="00000500000000000000" pitchFamily="2" charset="0"/>
              </a:rPr>
              <a:t>Il personale docente in periodo di prova svolge, altresì, una lezione simulata dinanzi al comitato di valutazione di cui all'articolo 11 </a:t>
            </a:r>
            <a:r>
              <a:rPr lang="it-IT" sz="1400" b="1" i="1" dirty="0">
                <a:solidFill>
                  <a:srgbClr val="19191A"/>
                </a:solidFill>
                <a:effectLst/>
                <a:latin typeface="Titillium Web" panose="00000500000000000000" pitchFamily="2" charset="0"/>
              </a:rPr>
              <a:t>((del testo unico di cui al </a:t>
            </a:r>
            <a:r>
              <a:rPr lang="it-IT" sz="1400" b="1" i="1" u="sng" dirty="0">
                <a:solidFill>
                  <a:srgbClr val="0066CC"/>
                </a:solidFill>
                <a:effectLst/>
                <a:latin typeface="Titillium Web" panose="00000500000000000000" pitchFamily="2" charset="0"/>
                <a:hlinkClick r:id="rId2"/>
              </a:rPr>
              <a:t>decreto legislativo))</a:t>
            </a:r>
            <a:endParaRPr lang="it-IT" sz="1400" b="1" i="1" dirty="0">
              <a:solidFill>
                <a:srgbClr val="19191A"/>
              </a:solidFill>
              <a:effectLst/>
              <a:latin typeface="Titillium Web" panose="00000500000000000000" pitchFamily="2" charset="0"/>
            </a:endParaRPr>
          </a:p>
          <a:p>
            <a:r>
              <a:rPr lang="it-IT" sz="1400" b="0" i="0" u="sng" dirty="0">
                <a:solidFill>
                  <a:srgbClr val="0066CC"/>
                </a:solidFill>
                <a:effectLst/>
                <a:latin typeface="Titillium Web" panose="00000500000000000000" pitchFamily="2" charset="0"/>
                <a:hlinkClick r:id="rId2"/>
              </a:rPr>
              <a:t> 16 aprile 1994, n. 297</a:t>
            </a:r>
            <a:r>
              <a:rPr lang="it-IT" sz="1400" b="0" i="0" dirty="0">
                <a:solidFill>
                  <a:srgbClr val="19191A"/>
                </a:solidFill>
                <a:effectLst/>
                <a:latin typeface="Titillium Web" panose="00000500000000000000" pitchFamily="2" charset="0"/>
              </a:rPr>
              <a:t>. Il comitato di valutazione è integrato da un componente esterno individuato dal dirigente titolare dell'Ufficio scolastico regionale tra dirigenti scolastici, dirigenti amministrativi e dirigenti tecnici.»</a:t>
            </a:r>
            <a:endParaRPr lang="it-IT" sz="1400" b="0" i="0" dirty="0">
              <a:solidFill>
                <a:srgbClr val="212529"/>
              </a:solidFill>
              <a:effectLst/>
            </a:endParaRPr>
          </a:p>
        </p:txBody>
      </p:sp>
    </p:spTree>
    <p:extLst>
      <p:ext uri="{BB962C8B-B14F-4D97-AF65-F5344CB8AC3E}">
        <p14:creationId xmlns:p14="http://schemas.microsoft.com/office/powerpoint/2010/main" val="151516741"/>
      </p:ext>
    </p:extLst>
  </p:cSld>
  <p:clrMapOvr>
    <a:masterClrMapping/>
  </p:clrMapOvr>
</p:sld>
</file>

<file path=ppt/theme/theme1.xml><?xml version="1.0" encoding="utf-8"?>
<a:theme xmlns:a="http://schemas.openxmlformats.org/drawingml/2006/main" name="Goccia">
  <a:themeElements>
    <a:clrScheme name="Gocci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Gocci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cci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796</TotalTime>
  <Words>2424</Words>
  <Application>Microsoft Office PowerPoint</Application>
  <PresentationFormat>Presentazione su schermo (4:3)</PresentationFormat>
  <Paragraphs>167</Paragraphs>
  <Slides>26</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26</vt:i4>
      </vt:variant>
    </vt:vector>
  </HeadingPairs>
  <TitlesOfParts>
    <vt:vector size="36" baseType="lpstr">
      <vt:lpstr>Arial</vt:lpstr>
      <vt:lpstr>Braggadocio</vt:lpstr>
      <vt:lpstr>Brush Script MT</vt:lpstr>
      <vt:lpstr>Helvetica Neue</vt:lpstr>
      <vt:lpstr>Times New Roman</vt:lpstr>
      <vt:lpstr>Titillium Web</vt:lpstr>
      <vt:lpstr>Tw Cen MT</vt:lpstr>
      <vt:lpstr>Wingdings</vt:lpstr>
      <vt:lpstr>Wingdings 2</vt:lpstr>
      <vt:lpstr>Goccia</vt:lpstr>
      <vt:lpstr>Neo – immessi in ruolo a.s. 2023-24</vt:lpstr>
      <vt:lpstr>Presentazione standard di PowerPoint</vt:lpstr>
      <vt:lpstr>Presentazione standard di PowerPoint</vt:lpstr>
      <vt:lpstr>NEOASSUNTI</vt:lpstr>
      <vt:lpstr>TUTOR</vt:lpstr>
      <vt:lpstr>DIRIGENTE SCOLASTICO</vt:lpstr>
      <vt:lpstr>COMITATO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Dossier finale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Barontini Paola</dc:creator>
  <cp:lastModifiedBy>Barontini Paola</cp:lastModifiedBy>
  <cp:revision>53</cp:revision>
  <cp:lastPrinted>2023-05-02T11:39:07Z</cp:lastPrinted>
  <dcterms:created xsi:type="dcterms:W3CDTF">2017-05-17T09:44:15Z</dcterms:created>
  <dcterms:modified xsi:type="dcterms:W3CDTF">2024-04-26T13:58:12Z</dcterms:modified>
</cp:coreProperties>
</file>